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1"/>
  </p:sldMasterIdLst>
  <p:notesMasterIdLst>
    <p:notesMasterId r:id="rId24"/>
  </p:notesMasterIdLst>
  <p:handoutMasterIdLst>
    <p:handoutMasterId r:id="rId25"/>
  </p:handoutMasterIdLst>
  <p:sldIdLst>
    <p:sldId id="256" r:id="rId2"/>
    <p:sldId id="314" r:id="rId3"/>
    <p:sldId id="282" r:id="rId4"/>
    <p:sldId id="283" r:id="rId5"/>
    <p:sldId id="281" r:id="rId6"/>
    <p:sldId id="284" r:id="rId7"/>
    <p:sldId id="265" r:id="rId8"/>
    <p:sldId id="292" r:id="rId9"/>
    <p:sldId id="293" r:id="rId10"/>
    <p:sldId id="294" r:id="rId11"/>
    <p:sldId id="295" r:id="rId12"/>
    <p:sldId id="296" r:id="rId13"/>
    <p:sldId id="311" r:id="rId14"/>
    <p:sldId id="315" r:id="rId15"/>
    <p:sldId id="286" r:id="rId16"/>
    <p:sldId id="301" r:id="rId17"/>
    <p:sldId id="303" r:id="rId18"/>
    <p:sldId id="266" r:id="rId19"/>
    <p:sldId id="269" r:id="rId20"/>
    <p:sldId id="267" r:id="rId21"/>
    <p:sldId id="317" r:id="rId22"/>
    <p:sldId id="318" r:id="rId23"/>
  </p:sldIdLst>
  <p:sldSz cx="9144000" cy="5143500" type="screen16x9"/>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AE1517"/>
    <a:srgbClr val="4D4D4D"/>
    <a:srgbClr val="2263D4"/>
    <a:srgbClr val="60682C"/>
    <a:srgbClr val="919163"/>
    <a:srgbClr val="CC0000"/>
    <a:srgbClr val="1C7BA9"/>
    <a:srgbClr val="3473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23" autoAdjust="0"/>
  </p:normalViewPr>
  <p:slideViewPr>
    <p:cSldViewPr>
      <p:cViewPr varScale="1">
        <p:scale>
          <a:sx n="81" d="100"/>
          <a:sy n="81" d="100"/>
        </p:scale>
        <p:origin x="-822" y="-66"/>
      </p:cViewPr>
      <p:guideLst>
        <p:guide orient="horz" pos="1620"/>
        <p:guide pos="2880"/>
      </p:guideLst>
    </p:cSldViewPr>
  </p:slideViewPr>
  <p:outlineViewPr>
    <p:cViewPr>
      <p:scale>
        <a:sx n="33" d="100"/>
        <a:sy n="33" d="100"/>
      </p:scale>
      <p:origin x="0" y="10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08C99-58EA-4D65-AAA5-BF4C3936004E}" type="doc">
      <dgm:prSet loTypeId="urn:microsoft.com/office/officeart/2005/8/layout/hProcess3" loCatId="process" qsTypeId="urn:microsoft.com/office/officeart/2005/8/quickstyle/simple5" qsCatId="simple" csTypeId="urn:microsoft.com/office/officeart/2005/8/colors/accent1_2" csCatId="accent1" phldr="1"/>
      <dgm:spPr/>
    </dgm:pt>
    <dgm:pt modelId="{5E52F228-954E-491F-BD70-32D8C0816DD1}">
      <dgm:prSet phldrT="[Text]"/>
      <dgm:spPr/>
      <dgm:t>
        <a:bodyPr/>
        <a:lstStyle/>
        <a:p>
          <a:endParaRPr lang="de-DE" dirty="0"/>
        </a:p>
      </dgm:t>
    </dgm:pt>
    <dgm:pt modelId="{0F4B54E2-B63B-413E-A812-68C1196CBEDA}" type="parTrans" cxnId="{2789A0B3-7B70-46FC-8544-6F6FDE136F22}">
      <dgm:prSet/>
      <dgm:spPr/>
      <dgm:t>
        <a:bodyPr/>
        <a:lstStyle/>
        <a:p>
          <a:endParaRPr lang="de-DE"/>
        </a:p>
      </dgm:t>
    </dgm:pt>
    <dgm:pt modelId="{A2B9BC02-1EF3-41A6-80D1-A4159C18A53A}" type="sibTrans" cxnId="{2789A0B3-7B70-46FC-8544-6F6FDE136F22}">
      <dgm:prSet/>
      <dgm:spPr/>
      <dgm:t>
        <a:bodyPr/>
        <a:lstStyle/>
        <a:p>
          <a:endParaRPr lang="de-DE"/>
        </a:p>
      </dgm:t>
    </dgm:pt>
    <dgm:pt modelId="{94E5A03B-3FD6-4C58-B6A2-5EED712E403F}" type="pres">
      <dgm:prSet presAssocID="{2F208C99-58EA-4D65-AAA5-BF4C3936004E}" presName="Name0" presStyleCnt="0">
        <dgm:presLayoutVars>
          <dgm:dir/>
          <dgm:animLvl val="lvl"/>
          <dgm:resizeHandles val="exact"/>
        </dgm:presLayoutVars>
      </dgm:prSet>
      <dgm:spPr/>
    </dgm:pt>
    <dgm:pt modelId="{0044175A-090F-4E84-AF63-3F1506129DE1}" type="pres">
      <dgm:prSet presAssocID="{2F208C99-58EA-4D65-AAA5-BF4C3936004E}" presName="dummy" presStyleCnt="0"/>
      <dgm:spPr/>
    </dgm:pt>
    <dgm:pt modelId="{0D0C49B5-7E22-46DB-8511-6DB9ECFB19FA}" type="pres">
      <dgm:prSet presAssocID="{2F208C99-58EA-4D65-AAA5-BF4C3936004E}" presName="linH" presStyleCnt="0"/>
      <dgm:spPr/>
    </dgm:pt>
    <dgm:pt modelId="{1FDBC327-9B3E-41B0-AE4E-14A7AD47BBFE}" type="pres">
      <dgm:prSet presAssocID="{2F208C99-58EA-4D65-AAA5-BF4C3936004E}" presName="padding1" presStyleCnt="0"/>
      <dgm:spPr/>
    </dgm:pt>
    <dgm:pt modelId="{2FF3A360-F631-43E9-86AB-041F51560CB6}" type="pres">
      <dgm:prSet presAssocID="{5E52F228-954E-491F-BD70-32D8C0816DD1}" presName="linV" presStyleCnt="0"/>
      <dgm:spPr/>
    </dgm:pt>
    <dgm:pt modelId="{E2BFF127-DFF6-4A11-B6D3-EFECD7CFF41C}" type="pres">
      <dgm:prSet presAssocID="{5E52F228-954E-491F-BD70-32D8C0816DD1}" presName="spVertical1" presStyleCnt="0"/>
      <dgm:spPr/>
    </dgm:pt>
    <dgm:pt modelId="{5CCB94CE-10BF-47D7-BB38-DBF5220730C4}" type="pres">
      <dgm:prSet presAssocID="{5E52F228-954E-491F-BD70-32D8C0816DD1}" presName="parTx" presStyleLbl="revTx" presStyleIdx="0" presStyleCnt="1">
        <dgm:presLayoutVars>
          <dgm:chMax val="0"/>
          <dgm:chPref val="0"/>
          <dgm:bulletEnabled val="1"/>
        </dgm:presLayoutVars>
      </dgm:prSet>
      <dgm:spPr/>
      <dgm:t>
        <a:bodyPr/>
        <a:lstStyle/>
        <a:p>
          <a:endParaRPr lang="de-DE"/>
        </a:p>
      </dgm:t>
    </dgm:pt>
    <dgm:pt modelId="{FE46BAEB-BEEB-475D-98E4-7ACDA1408CCC}" type="pres">
      <dgm:prSet presAssocID="{5E52F228-954E-491F-BD70-32D8C0816DD1}" presName="spVertical2" presStyleCnt="0"/>
      <dgm:spPr/>
    </dgm:pt>
    <dgm:pt modelId="{F6E3F38E-9911-4063-B893-670EFDFA7B35}" type="pres">
      <dgm:prSet presAssocID="{5E52F228-954E-491F-BD70-32D8C0816DD1}" presName="spVertical3" presStyleCnt="0"/>
      <dgm:spPr/>
    </dgm:pt>
    <dgm:pt modelId="{A9BA1B71-1A60-4B60-9923-54B129103066}" type="pres">
      <dgm:prSet presAssocID="{2F208C99-58EA-4D65-AAA5-BF4C3936004E}" presName="padding2" presStyleCnt="0"/>
      <dgm:spPr/>
    </dgm:pt>
    <dgm:pt modelId="{8ADDDF09-EEF1-4B0E-907E-D940C4F3D608}" type="pres">
      <dgm:prSet presAssocID="{2F208C99-58EA-4D65-AAA5-BF4C3936004E}" presName="negArrow" presStyleCnt="0"/>
      <dgm:spPr/>
    </dgm:pt>
    <dgm:pt modelId="{384E0E8F-A899-4A39-B42A-4484C161A2E9}" type="pres">
      <dgm:prSet presAssocID="{2F208C99-58EA-4D65-AAA5-BF4C3936004E}" presName="backgroundArrow" presStyleLbl="node1" presStyleIdx="0" presStyleCnt="1" custLinFactNeighborX="4036" custLinFactNeighborY="-22641"/>
      <dgm:spPr/>
    </dgm:pt>
  </dgm:ptLst>
  <dgm:cxnLst>
    <dgm:cxn modelId="{26DD7FEF-B4E3-4AC8-9BFF-363AF2168AE2}" type="presOf" srcId="{5E52F228-954E-491F-BD70-32D8C0816DD1}" destId="{5CCB94CE-10BF-47D7-BB38-DBF5220730C4}" srcOrd="0" destOrd="0" presId="urn:microsoft.com/office/officeart/2005/8/layout/hProcess3"/>
    <dgm:cxn modelId="{D0BDEB24-6E3C-4525-B53D-15EE7282EF6A}" type="presOf" srcId="{2F208C99-58EA-4D65-AAA5-BF4C3936004E}" destId="{94E5A03B-3FD6-4C58-B6A2-5EED712E403F}" srcOrd="0" destOrd="0" presId="urn:microsoft.com/office/officeart/2005/8/layout/hProcess3"/>
    <dgm:cxn modelId="{2789A0B3-7B70-46FC-8544-6F6FDE136F22}" srcId="{2F208C99-58EA-4D65-AAA5-BF4C3936004E}" destId="{5E52F228-954E-491F-BD70-32D8C0816DD1}" srcOrd="0" destOrd="0" parTransId="{0F4B54E2-B63B-413E-A812-68C1196CBEDA}" sibTransId="{A2B9BC02-1EF3-41A6-80D1-A4159C18A53A}"/>
    <dgm:cxn modelId="{54E3274D-D560-471A-9255-14EA674B3E22}" type="presParOf" srcId="{94E5A03B-3FD6-4C58-B6A2-5EED712E403F}" destId="{0044175A-090F-4E84-AF63-3F1506129DE1}" srcOrd="0" destOrd="0" presId="urn:microsoft.com/office/officeart/2005/8/layout/hProcess3"/>
    <dgm:cxn modelId="{B60293FB-684E-466C-AD26-71692369CD8E}" type="presParOf" srcId="{94E5A03B-3FD6-4C58-B6A2-5EED712E403F}" destId="{0D0C49B5-7E22-46DB-8511-6DB9ECFB19FA}" srcOrd="1" destOrd="0" presId="urn:microsoft.com/office/officeart/2005/8/layout/hProcess3"/>
    <dgm:cxn modelId="{0B6AFF88-1853-43D6-A582-97E3B332A4DA}" type="presParOf" srcId="{0D0C49B5-7E22-46DB-8511-6DB9ECFB19FA}" destId="{1FDBC327-9B3E-41B0-AE4E-14A7AD47BBFE}" srcOrd="0" destOrd="0" presId="urn:microsoft.com/office/officeart/2005/8/layout/hProcess3"/>
    <dgm:cxn modelId="{911CA286-0FBE-45D5-80BD-A9C9AA918385}" type="presParOf" srcId="{0D0C49B5-7E22-46DB-8511-6DB9ECFB19FA}" destId="{2FF3A360-F631-43E9-86AB-041F51560CB6}" srcOrd="1" destOrd="0" presId="urn:microsoft.com/office/officeart/2005/8/layout/hProcess3"/>
    <dgm:cxn modelId="{40334B3B-F85E-4A86-A8CA-4CF07D4B1E72}" type="presParOf" srcId="{2FF3A360-F631-43E9-86AB-041F51560CB6}" destId="{E2BFF127-DFF6-4A11-B6D3-EFECD7CFF41C}" srcOrd="0" destOrd="0" presId="urn:microsoft.com/office/officeart/2005/8/layout/hProcess3"/>
    <dgm:cxn modelId="{4CE5A35A-5D73-4E71-A66B-EA2B9541B54A}" type="presParOf" srcId="{2FF3A360-F631-43E9-86AB-041F51560CB6}" destId="{5CCB94CE-10BF-47D7-BB38-DBF5220730C4}" srcOrd="1" destOrd="0" presId="urn:microsoft.com/office/officeart/2005/8/layout/hProcess3"/>
    <dgm:cxn modelId="{3289FD03-4F53-49D0-81F5-62387DEF6D23}" type="presParOf" srcId="{2FF3A360-F631-43E9-86AB-041F51560CB6}" destId="{FE46BAEB-BEEB-475D-98E4-7ACDA1408CCC}" srcOrd="2" destOrd="0" presId="urn:microsoft.com/office/officeart/2005/8/layout/hProcess3"/>
    <dgm:cxn modelId="{74B7E1B5-70A1-49B6-B8AA-90D52AB1AC06}" type="presParOf" srcId="{2FF3A360-F631-43E9-86AB-041F51560CB6}" destId="{F6E3F38E-9911-4063-B893-670EFDFA7B35}" srcOrd="3" destOrd="0" presId="urn:microsoft.com/office/officeart/2005/8/layout/hProcess3"/>
    <dgm:cxn modelId="{FDFD01AE-0605-4953-B0C5-495B1403BCF2}" type="presParOf" srcId="{0D0C49B5-7E22-46DB-8511-6DB9ECFB19FA}" destId="{A9BA1B71-1A60-4B60-9923-54B129103066}" srcOrd="2" destOrd="0" presId="urn:microsoft.com/office/officeart/2005/8/layout/hProcess3"/>
    <dgm:cxn modelId="{221FAE3D-463D-408B-B9B6-5105D38AD499}" type="presParOf" srcId="{0D0C49B5-7E22-46DB-8511-6DB9ECFB19FA}" destId="{8ADDDF09-EEF1-4B0E-907E-D940C4F3D608}" srcOrd="3" destOrd="0" presId="urn:microsoft.com/office/officeart/2005/8/layout/hProcess3"/>
    <dgm:cxn modelId="{8A698C0D-7348-4B16-B8DD-0747FB3E17A8}" type="presParOf" srcId="{0D0C49B5-7E22-46DB-8511-6DB9ECFB19FA}" destId="{384E0E8F-A899-4A39-B42A-4484C161A2E9}"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208C99-58EA-4D65-AAA5-BF4C3936004E}" type="doc">
      <dgm:prSet loTypeId="urn:microsoft.com/office/officeart/2005/8/layout/hProcess3" loCatId="process" qsTypeId="urn:microsoft.com/office/officeart/2005/8/quickstyle/simple5" qsCatId="simple" csTypeId="urn:microsoft.com/office/officeart/2005/8/colors/accent1_2" csCatId="accent1" phldr="1"/>
      <dgm:spPr/>
    </dgm:pt>
    <dgm:pt modelId="{5E52F228-954E-491F-BD70-32D8C0816DD1}">
      <dgm:prSet phldrT="[Text]"/>
      <dgm:spPr/>
      <dgm:t>
        <a:bodyPr/>
        <a:lstStyle/>
        <a:p>
          <a:endParaRPr lang="de-DE" dirty="0"/>
        </a:p>
      </dgm:t>
    </dgm:pt>
    <dgm:pt modelId="{0F4B54E2-B63B-413E-A812-68C1196CBEDA}" type="parTrans" cxnId="{2789A0B3-7B70-46FC-8544-6F6FDE136F22}">
      <dgm:prSet/>
      <dgm:spPr/>
      <dgm:t>
        <a:bodyPr/>
        <a:lstStyle/>
        <a:p>
          <a:endParaRPr lang="de-DE"/>
        </a:p>
      </dgm:t>
    </dgm:pt>
    <dgm:pt modelId="{A2B9BC02-1EF3-41A6-80D1-A4159C18A53A}" type="sibTrans" cxnId="{2789A0B3-7B70-46FC-8544-6F6FDE136F22}">
      <dgm:prSet/>
      <dgm:spPr/>
      <dgm:t>
        <a:bodyPr/>
        <a:lstStyle/>
        <a:p>
          <a:endParaRPr lang="de-DE"/>
        </a:p>
      </dgm:t>
    </dgm:pt>
    <dgm:pt modelId="{94E5A03B-3FD6-4C58-B6A2-5EED712E403F}" type="pres">
      <dgm:prSet presAssocID="{2F208C99-58EA-4D65-AAA5-BF4C3936004E}" presName="Name0" presStyleCnt="0">
        <dgm:presLayoutVars>
          <dgm:dir/>
          <dgm:animLvl val="lvl"/>
          <dgm:resizeHandles val="exact"/>
        </dgm:presLayoutVars>
      </dgm:prSet>
      <dgm:spPr/>
    </dgm:pt>
    <dgm:pt modelId="{0044175A-090F-4E84-AF63-3F1506129DE1}" type="pres">
      <dgm:prSet presAssocID="{2F208C99-58EA-4D65-AAA5-BF4C3936004E}" presName="dummy" presStyleCnt="0"/>
      <dgm:spPr/>
    </dgm:pt>
    <dgm:pt modelId="{0D0C49B5-7E22-46DB-8511-6DB9ECFB19FA}" type="pres">
      <dgm:prSet presAssocID="{2F208C99-58EA-4D65-AAA5-BF4C3936004E}" presName="linH" presStyleCnt="0"/>
      <dgm:spPr/>
    </dgm:pt>
    <dgm:pt modelId="{1FDBC327-9B3E-41B0-AE4E-14A7AD47BBFE}" type="pres">
      <dgm:prSet presAssocID="{2F208C99-58EA-4D65-AAA5-BF4C3936004E}" presName="padding1" presStyleCnt="0"/>
      <dgm:spPr/>
    </dgm:pt>
    <dgm:pt modelId="{2FF3A360-F631-43E9-86AB-041F51560CB6}" type="pres">
      <dgm:prSet presAssocID="{5E52F228-954E-491F-BD70-32D8C0816DD1}" presName="linV" presStyleCnt="0"/>
      <dgm:spPr/>
    </dgm:pt>
    <dgm:pt modelId="{E2BFF127-DFF6-4A11-B6D3-EFECD7CFF41C}" type="pres">
      <dgm:prSet presAssocID="{5E52F228-954E-491F-BD70-32D8C0816DD1}" presName="spVertical1" presStyleCnt="0"/>
      <dgm:spPr/>
    </dgm:pt>
    <dgm:pt modelId="{5CCB94CE-10BF-47D7-BB38-DBF5220730C4}" type="pres">
      <dgm:prSet presAssocID="{5E52F228-954E-491F-BD70-32D8C0816DD1}" presName="parTx" presStyleLbl="revTx" presStyleIdx="0" presStyleCnt="1">
        <dgm:presLayoutVars>
          <dgm:chMax val="0"/>
          <dgm:chPref val="0"/>
          <dgm:bulletEnabled val="1"/>
        </dgm:presLayoutVars>
      </dgm:prSet>
      <dgm:spPr/>
      <dgm:t>
        <a:bodyPr/>
        <a:lstStyle/>
        <a:p>
          <a:endParaRPr lang="de-DE"/>
        </a:p>
      </dgm:t>
    </dgm:pt>
    <dgm:pt modelId="{FE46BAEB-BEEB-475D-98E4-7ACDA1408CCC}" type="pres">
      <dgm:prSet presAssocID="{5E52F228-954E-491F-BD70-32D8C0816DD1}" presName="spVertical2" presStyleCnt="0"/>
      <dgm:spPr/>
    </dgm:pt>
    <dgm:pt modelId="{F6E3F38E-9911-4063-B893-670EFDFA7B35}" type="pres">
      <dgm:prSet presAssocID="{5E52F228-954E-491F-BD70-32D8C0816DD1}" presName="spVertical3" presStyleCnt="0"/>
      <dgm:spPr/>
    </dgm:pt>
    <dgm:pt modelId="{A9BA1B71-1A60-4B60-9923-54B129103066}" type="pres">
      <dgm:prSet presAssocID="{2F208C99-58EA-4D65-AAA5-BF4C3936004E}" presName="padding2" presStyleCnt="0"/>
      <dgm:spPr/>
    </dgm:pt>
    <dgm:pt modelId="{8ADDDF09-EEF1-4B0E-907E-D940C4F3D608}" type="pres">
      <dgm:prSet presAssocID="{2F208C99-58EA-4D65-AAA5-BF4C3936004E}" presName="negArrow" presStyleCnt="0"/>
      <dgm:spPr/>
    </dgm:pt>
    <dgm:pt modelId="{384E0E8F-A899-4A39-B42A-4484C161A2E9}" type="pres">
      <dgm:prSet presAssocID="{2F208C99-58EA-4D65-AAA5-BF4C3936004E}" presName="backgroundArrow" presStyleLbl="node1" presStyleIdx="0" presStyleCnt="1" custLinFactY="32400" custLinFactNeighborX="-15949" custLinFactNeighborY="100000"/>
      <dgm:spPr/>
    </dgm:pt>
  </dgm:ptLst>
  <dgm:cxnLst>
    <dgm:cxn modelId="{4A9EFDA1-A840-41FA-B427-F22B2EF7DE6B}" type="presOf" srcId="{5E52F228-954E-491F-BD70-32D8C0816DD1}" destId="{5CCB94CE-10BF-47D7-BB38-DBF5220730C4}" srcOrd="0" destOrd="0" presId="urn:microsoft.com/office/officeart/2005/8/layout/hProcess3"/>
    <dgm:cxn modelId="{01E7E6E9-C8C2-4C04-B690-53DFC81D2473}" type="presOf" srcId="{2F208C99-58EA-4D65-AAA5-BF4C3936004E}" destId="{94E5A03B-3FD6-4C58-B6A2-5EED712E403F}" srcOrd="0" destOrd="0" presId="urn:microsoft.com/office/officeart/2005/8/layout/hProcess3"/>
    <dgm:cxn modelId="{2789A0B3-7B70-46FC-8544-6F6FDE136F22}" srcId="{2F208C99-58EA-4D65-AAA5-BF4C3936004E}" destId="{5E52F228-954E-491F-BD70-32D8C0816DD1}" srcOrd="0" destOrd="0" parTransId="{0F4B54E2-B63B-413E-A812-68C1196CBEDA}" sibTransId="{A2B9BC02-1EF3-41A6-80D1-A4159C18A53A}"/>
    <dgm:cxn modelId="{65782645-EC36-42F7-B13B-6E4D17BBD229}" type="presParOf" srcId="{94E5A03B-3FD6-4C58-B6A2-5EED712E403F}" destId="{0044175A-090F-4E84-AF63-3F1506129DE1}" srcOrd="0" destOrd="0" presId="urn:microsoft.com/office/officeart/2005/8/layout/hProcess3"/>
    <dgm:cxn modelId="{9A796260-1ED7-4E22-BBCA-4518E33060FE}" type="presParOf" srcId="{94E5A03B-3FD6-4C58-B6A2-5EED712E403F}" destId="{0D0C49B5-7E22-46DB-8511-6DB9ECFB19FA}" srcOrd="1" destOrd="0" presId="urn:microsoft.com/office/officeart/2005/8/layout/hProcess3"/>
    <dgm:cxn modelId="{B4D0B1FC-39AF-46D2-A820-0EEA2D6E486D}" type="presParOf" srcId="{0D0C49B5-7E22-46DB-8511-6DB9ECFB19FA}" destId="{1FDBC327-9B3E-41B0-AE4E-14A7AD47BBFE}" srcOrd="0" destOrd="0" presId="urn:microsoft.com/office/officeart/2005/8/layout/hProcess3"/>
    <dgm:cxn modelId="{3AB2D1B7-4483-4128-B686-9BE9926D9022}" type="presParOf" srcId="{0D0C49B5-7E22-46DB-8511-6DB9ECFB19FA}" destId="{2FF3A360-F631-43E9-86AB-041F51560CB6}" srcOrd="1" destOrd="0" presId="urn:microsoft.com/office/officeart/2005/8/layout/hProcess3"/>
    <dgm:cxn modelId="{787DFA04-EEE3-4B09-8878-3825F1AEDB4E}" type="presParOf" srcId="{2FF3A360-F631-43E9-86AB-041F51560CB6}" destId="{E2BFF127-DFF6-4A11-B6D3-EFECD7CFF41C}" srcOrd="0" destOrd="0" presId="urn:microsoft.com/office/officeart/2005/8/layout/hProcess3"/>
    <dgm:cxn modelId="{9C5CAB9A-002A-4FE6-9C21-FA98B7820080}" type="presParOf" srcId="{2FF3A360-F631-43E9-86AB-041F51560CB6}" destId="{5CCB94CE-10BF-47D7-BB38-DBF5220730C4}" srcOrd="1" destOrd="0" presId="urn:microsoft.com/office/officeart/2005/8/layout/hProcess3"/>
    <dgm:cxn modelId="{B65255B5-96A2-4BCF-BD8C-3AE9A135BB41}" type="presParOf" srcId="{2FF3A360-F631-43E9-86AB-041F51560CB6}" destId="{FE46BAEB-BEEB-475D-98E4-7ACDA1408CCC}" srcOrd="2" destOrd="0" presId="urn:microsoft.com/office/officeart/2005/8/layout/hProcess3"/>
    <dgm:cxn modelId="{B90555C8-FFD8-40CE-AC77-2BBA44B5E2DE}" type="presParOf" srcId="{2FF3A360-F631-43E9-86AB-041F51560CB6}" destId="{F6E3F38E-9911-4063-B893-670EFDFA7B35}" srcOrd="3" destOrd="0" presId="urn:microsoft.com/office/officeart/2005/8/layout/hProcess3"/>
    <dgm:cxn modelId="{122B038B-7ED8-4BC6-8762-7A5BFBFB7364}" type="presParOf" srcId="{0D0C49B5-7E22-46DB-8511-6DB9ECFB19FA}" destId="{A9BA1B71-1A60-4B60-9923-54B129103066}" srcOrd="2" destOrd="0" presId="urn:microsoft.com/office/officeart/2005/8/layout/hProcess3"/>
    <dgm:cxn modelId="{6554F138-4794-4BA0-8AB2-E15F667CC5AE}" type="presParOf" srcId="{0D0C49B5-7E22-46DB-8511-6DB9ECFB19FA}" destId="{8ADDDF09-EEF1-4B0E-907E-D940C4F3D608}" srcOrd="3" destOrd="0" presId="urn:microsoft.com/office/officeart/2005/8/layout/hProcess3"/>
    <dgm:cxn modelId="{428CE80E-4942-49A4-BA4C-DD40750B4CA0}" type="presParOf" srcId="{0D0C49B5-7E22-46DB-8511-6DB9ECFB19FA}" destId="{384E0E8F-A899-4A39-B42A-4484C161A2E9}" srcOrd="4"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208C99-58EA-4D65-AAA5-BF4C3936004E}" type="doc">
      <dgm:prSet loTypeId="urn:microsoft.com/office/officeart/2005/8/layout/hProcess3" loCatId="process" qsTypeId="urn:microsoft.com/office/officeart/2005/8/quickstyle/simple5" qsCatId="simple" csTypeId="urn:microsoft.com/office/officeart/2005/8/colors/accent1_2" csCatId="accent1" phldr="1"/>
      <dgm:spPr/>
    </dgm:pt>
    <dgm:pt modelId="{5E52F228-954E-491F-BD70-32D8C0816DD1}">
      <dgm:prSet phldrT="[Text]"/>
      <dgm:spPr/>
      <dgm:t>
        <a:bodyPr/>
        <a:lstStyle/>
        <a:p>
          <a:endParaRPr lang="de-DE" dirty="0"/>
        </a:p>
      </dgm:t>
    </dgm:pt>
    <dgm:pt modelId="{0F4B54E2-B63B-413E-A812-68C1196CBEDA}" type="parTrans" cxnId="{2789A0B3-7B70-46FC-8544-6F6FDE136F22}">
      <dgm:prSet/>
      <dgm:spPr/>
      <dgm:t>
        <a:bodyPr/>
        <a:lstStyle/>
        <a:p>
          <a:endParaRPr lang="de-DE"/>
        </a:p>
      </dgm:t>
    </dgm:pt>
    <dgm:pt modelId="{A2B9BC02-1EF3-41A6-80D1-A4159C18A53A}" type="sibTrans" cxnId="{2789A0B3-7B70-46FC-8544-6F6FDE136F22}">
      <dgm:prSet/>
      <dgm:spPr/>
      <dgm:t>
        <a:bodyPr/>
        <a:lstStyle/>
        <a:p>
          <a:endParaRPr lang="de-DE"/>
        </a:p>
      </dgm:t>
    </dgm:pt>
    <dgm:pt modelId="{94E5A03B-3FD6-4C58-B6A2-5EED712E403F}" type="pres">
      <dgm:prSet presAssocID="{2F208C99-58EA-4D65-AAA5-BF4C3936004E}" presName="Name0" presStyleCnt="0">
        <dgm:presLayoutVars>
          <dgm:dir/>
          <dgm:animLvl val="lvl"/>
          <dgm:resizeHandles val="exact"/>
        </dgm:presLayoutVars>
      </dgm:prSet>
      <dgm:spPr/>
    </dgm:pt>
    <dgm:pt modelId="{0044175A-090F-4E84-AF63-3F1506129DE1}" type="pres">
      <dgm:prSet presAssocID="{2F208C99-58EA-4D65-AAA5-BF4C3936004E}" presName="dummy" presStyleCnt="0"/>
      <dgm:spPr/>
    </dgm:pt>
    <dgm:pt modelId="{0D0C49B5-7E22-46DB-8511-6DB9ECFB19FA}" type="pres">
      <dgm:prSet presAssocID="{2F208C99-58EA-4D65-AAA5-BF4C3936004E}" presName="linH" presStyleCnt="0"/>
      <dgm:spPr/>
    </dgm:pt>
    <dgm:pt modelId="{1FDBC327-9B3E-41B0-AE4E-14A7AD47BBFE}" type="pres">
      <dgm:prSet presAssocID="{2F208C99-58EA-4D65-AAA5-BF4C3936004E}" presName="padding1" presStyleCnt="0"/>
      <dgm:spPr/>
    </dgm:pt>
    <dgm:pt modelId="{2FF3A360-F631-43E9-86AB-041F51560CB6}" type="pres">
      <dgm:prSet presAssocID="{5E52F228-954E-491F-BD70-32D8C0816DD1}" presName="linV" presStyleCnt="0"/>
      <dgm:spPr/>
    </dgm:pt>
    <dgm:pt modelId="{E2BFF127-DFF6-4A11-B6D3-EFECD7CFF41C}" type="pres">
      <dgm:prSet presAssocID="{5E52F228-954E-491F-BD70-32D8C0816DD1}" presName="spVertical1" presStyleCnt="0"/>
      <dgm:spPr/>
    </dgm:pt>
    <dgm:pt modelId="{5CCB94CE-10BF-47D7-BB38-DBF5220730C4}" type="pres">
      <dgm:prSet presAssocID="{5E52F228-954E-491F-BD70-32D8C0816DD1}" presName="parTx" presStyleLbl="revTx" presStyleIdx="0" presStyleCnt="1">
        <dgm:presLayoutVars>
          <dgm:chMax val="0"/>
          <dgm:chPref val="0"/>
          <dgm:bulletEnabled val="1"/>
        </dgm:presLayoutVars>
      </dgm:prSet>
      <dgm:spPr/>
      <dgm:t>
        <a:bodyPr/>
        <a:lstStyle/>
        <a:p>
          <a:endParaRPr lang="de-DE"/>
        </a:p>
      </dgm:t>
    </dgm:pt>
    <dgm:pt modelId="{FE46BAEB-BEEB-475D-98E4-7ACDA1408CCC}" type="pres">
      <dgm:prSet presAssocID="{5E52F228-954E-491F-BD70-32D8C0816DD1}" presName="spVertical2" presStyleCnt="0"/>
      <dgm:spPr/>
    </dgm:pt>
    <dgm:pt modelId="{F6E3F38E-9911-4063-B893-670EFDFA7B35}" type="pres">
      <dgm:prSet presAssocID="{5E52F228-954E-491F-BD70-32D8C0816DD1}" presName="spVertical3" presStyleCnt="0"/>
      <dgm:spPr/>
    </dgm:pt>
    <dgm:pt modelId="{A9BA1B71-1A60-4B60-9923-54B129103066}" type="pres">
      <dgm:prSet presAssocID="{2F208C99-58EA-4D65-AAA5-BF4C3936004E}" presName="padding2" presStyleCnt="0"/>
      <dgm:spPr/>
    </dgm:pt>
    <dgm:pt modelId="{8ADDDF09-EEF1-4B0E-907E-D940C4F3D608}" type="pres">
      <dgm:prSet presAssocID="{2F208C99-58EA-4D65-AAA5-BF4C3936004E}" presName="negArrow" presStyleCnt="0"/>
      <dgm:spPr/>
    </dgm:pt>
    <dgm:pt modelId="{384E0E8F-A899-4A39-B42A-4484C161A2E9}" type="pres">
      <dgm:prSet presAssocID="{2F208C99-58EA-4D65-AAA5-BF4C3936004E}" presName="backgroundArrow" presStyleLbl="node1" presStyleIdx="0" presStyleCnt="1" custLinFactY="32400" custLinFactNeighborX="-15949" custLinFactNeighborY="100000"/>
      <dgm:spPr/>
    </dgm:pt>
  </dgm:ptLst>
  <dgm:cxnLst>
    <dgm:cxn modelId="{2789A0B3-7B70-46FC-8544-6F6FDE136F22}" srcId="{2F208C99-58EA-4D65-AAA5-BF4C3936004E}" destId="{5E52F228-954E-491F-BD70-32D8C0816DD1}" srcOrd="0" destOrd="0" parTransId="{0F4B54E2-B63B-413E-A812-68C1196CBEDA}" sibTransId="{A2B9BC02-1EF3-41A6-80D1-A4159C18A53A}"/>
    <dgm:cxn modelId="{C6682F78-5FD1-4B81-A192-792396BC3424}" type="presOf" srcId="{5E52F228-954E-491F-BD70-32D8C0816DD1}" destId="{5CCB94CE-10BF-47D7-BB38-DBF5220730C4}" srcOrd="0" destOrd="0" presId="urn:microsoft.com/office/officeart/2005/8/layout/hProcess3"/>
    <dgm:cxn modelId="{C32A921A-4889-4535-A39D-98EB2FCF9DC7}" type="presOf" srcId="{2F208C99-58EA-4D65-AAA5-BF4C3936004E}" destId="{94E5A03B-3FD6-4C58-B6A2-5EED712E403F}" srcOrd="0" destOrd="0" presId="urn:microsoft.com/office/officeart/2005/8/layout/hProcess3"/>
    <dgm:cxn modelId="{EF925827-B364-46B1-AAEE-FF5E377BFB2C}" type="presParOf" srcId="{94E5A03B-3FD6-4C58-B6A2-5EED712E403F}" destId="{0044175A-090F-4E84-AF63-3F1506129DE1}" srcOrd="0" destOrd="0" presId="urn:microsoft.com/office/officeart/2005/8/layout/hProcess3"/>
    <dgm:cxn modelId="{0AA8349C-CA72-4B5A-8E81-1D20CE7F85C2}" type="presParOf" srcId="{94E5A03B-3FD6-4C58-B6A2-5EED712E403F}" destId="{0D0C49B5-7E22-46DB-8511-6DB9ECFB19FA}" srcOrd="1" destOrd="0" presId="urn:microsoft.com/office/officeart/2005/8/layout/hProcess3"/>
    <dgm:cxn modelId="{940086A1-A3CF-445C-9BDF-0F79E96D0567}" type="presParOf" srcId="{0D0C49B5-7E22-46DB-8511-6DB9ECFB19FA}" destId="{1FDBC327-9B3E-41B0-AE4E-14A7AD47BBFE}" srcOrd="0" destOrd="0" presId="urn:microsoft.com/office/officeart/2005/8/layout/hProcess3"/>
    <dgm:cxn modelId="{CB0FE3FA-D8F1-4AA4-9467-BDB58A46CC9C}" type="presParOf" srcId="{0D0C49B5-7E22-46DB-8511-6DB9ECFB19FA}" destId="{2FF3A360-F631-43E9-86AB-041F51560CB6}" srcOrd="1" destOrd="0" presId="urn:microsoft.com/office/officeart/2005/8/layout/hProcess3"/>
    <dgm:cxn modelId="{6DE2B7DB-7814-412D-85DA-AF702FE9BA9A}" type="presParOf" srcId="{2FF3A360-F631-43E9-86AB-041F51560CB6}" destId="{E2BFF127-DFF6-4A11-B6D3-EFECD7CFF41C}" srcOrd="0" destOrd="0" presId="urn:microsoft.com/office/officeart/2005/8/layout/hProcess3"/>
    <dgm:cxn modelId="{5ADA352B-078B-49B5-9AD7-4DE266542C6F}" type="presParOf" srcId="{2FF3A360-F631-43E9-86AB-041F51560CB6}" destId="{5CCB94CE-10BF-47D7-BB38-DBF5220730C4}" srcOrd="1" destOrd="0" presId="urn:microsoft.com/office/officeart/2005/8/layout/hProcess3"/>
    <dgm:cxn modelId="{F3562FC3-4797-4F11-B761-A6AFB26A1BEF}" type="presParOf" srcId="{2FF3A360-F631-43E9-86AB-041F51560CB6}" destId="{FE46BAEB-BEEB-475D-98E4-7ACDA1408CCC}" srcOrd="2" destOrd="0" presId="urn:microsoft.com/office/officeart/2005/8/layout/hProcess3"/>
    <dgm:cxn modelId="{68B2CDC1-1827-41DB-BF6F-F28AD4091875}" type="presParOf" srcId="{2FF3A360-F631-43E9-86AB-041F51560CB6}" destId="{F6E3F38E-9911-4063-B893-670EFDFA7B35}" srcOrd="3" destOrd="0" presId="urn:microsoft.com/office/officeart/2005/8/layout/hProcess3"/>
    <dgm:cxn modelId="{129EBCD6-3F1B-4452-A81B-5311AE962AF9}" type="presParOf" srcId="{0D0C49B5-7E22-46DB-8511-6DB9ECFB19FA}" destId="{A9BA1B71-1A60-4B60-9923-54B129103066}" srcOrd="2" destOrd="0" presId="urn:microsoft.com/office/officeart/2005/8/layout/hProcess3"/>
    <dgm:cxn modelId="{806A634A-652C-45DB-B3F2-45C2A6C1025F}" type="presParOf" srcId="{0D0C49B5-7E22-46DB-8511-6DB9ECFB19FA}" destId="{8ADDDF09-EEF1-4B0E-907E-D940C4F3D608}" srcOrd="3" destOrd="0" presId="urn:microsoft.com/office/officeart/2005/8/layout/hProcess3"/>
    <dgm:cxn modelId="{34055CB4-9E1E-4ABB-9AC6-6DCA8DE22220}" type="presParOf" srcId="{0D0C49B5-7E22-46DB-8511-6DB9ECFB19FA}" destId="{384E0E8F-A899-4A39-B42A-4484C161A2E9}" srcOrd="4" destOrd="0" presId="urn:microsoft.com/office/officeart/2005/8/layout/h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208C99-58EA-4D65-AAA5-BF4C3936004E}" type="doc">
      <dgm:prSet loTypeId="urn:microsoft.com/office/officeart/2005/8/layout/hProcess3" loCatId="process" qsTypeId="urn:microsoft.com/office/officeart/2005/8/quickstyle/simple5" qsCatId="simple" csTypeId="urn:microsoft.com/office/officeart/2005/8/colors/accent1_2" csCatId="accent1" phldr="1"/>
      <dgm:spPr/>
    </dgm:pt>
    <dgm:pt modelId="{5E52F228-954E-491F-BD70-32D8C0816DD1}">
      <dgm:prSet phldrT="[Text]"/>
      <dgm:spPr/>
      <dgm:t>
        <a:bodyPr/>
        <a:lstStyle/>
        <a:p>
          <a:endParaRPr lang="de-DE" dirty="0"/>
        </a:p>
      </dgm:t>
    </dgm:pt>
    <dgm:pt modelId="{0F4B54E2-B63B-413E-A812-68C1196CBEDA}" type="parTrans" cxnId="{2789A0B3-7B70-46FC-8544-6F6FDE136F22}">
      <dgm:prSet/>
      <dgm:spPr/>
      <dgm:t>
        <a:bodyPr/>
        <a:lstStyle/>
        <a:p>
          <a:endParaRPr lang="de-DE"/>
        </a:p>
      </dgm:t>
    </dgm:pt>
    <dgm:pt modelId="{A2B9BC02-1EF3-41A6-80D1-A4159C18A53A}" type="sibTrans" cxnId="{2789A0B3-7B70-46FC-8544-6F6FDE136F22}">
      <dgm:prSet/>
      <dgm:spPr/>
      <dgm:t>
        <a:bodyPr/>
        <a:lstStyle/>
        <a:p>
          <a:endParaRPr lang="de-DE"/>
        </a:p>
      </dgm:t>
    </dgm:pt>
    <dgm:pt modelId="{94E5A03B-3FD6-4C58-B6A2-5EED712E403F}" type="pres">
      <dgm:prSet presAssocID="{2F208C99-58EA-4D65-AAA5-BF4C3936004E}" presName="Name0" presStyleCnt="0">
        <dgm:presLayoutVars>
          <dgm:dir/>
          <dgm:animLvl val="lvl"/>
          <dgm:resizeHandles val="exact"/>
        </dgm:presLayoutVars>
      </dgm:prSet>
      <dgm:spPr/>
    </dgm:pt>
    <dgm:pt modelId="{0044175A-090F-4E84-AF63-3F1506129DE1}" type="pres">
      <dgm:prSet presAssocID="{2F208C99-58EA-4D65-AAA5-BF4C3936004E}" presName="dummy" presStyleCnt="0"/>
      <dgm:spPr/>
    </dgm:pt>
    <dgm:pt modelId="{0D0C49B5-7E22-46DB-8511-6DB9ECFB19FA}" type="pres">
      <dgm:prSet presAssocID="{2F208C99-58EA-4D65-AAA5-BF4C3936004E}" presName="linH" presStyleCnt="0"/>
      <dgm:spPr/>
    </dgm:pt>
    <dgm:pt modelId="{1FDBC327-9B3E-41B0-AE4E-14A7AD47BBFE}" type="pres">
      <dgm:prSet presAssocID="{2F208C99-58EA-4D65-AAA5-BF4C3936004E}" presName="padding1" presStyleCnt="0"/>
      <dgm:spPr/>
    </dgm:pt>
    <dgm:pt modelId="{2FF3A360-F631-43E9-86AB-041F51560CB6}" type="pres">
      <dgm:prSet presAssocID="{5E52F228-954E-491F-BD70-32D8C0816DD1}" presName="linV" presStyleCnt="0"/>
      <dgm:spPr/>
    </dgm:pt>
    <dgm:pt modelId="{E2BFF127-DFF6-4A11-B6D3-EFECD7CFF41C}" type="pres">
      <dgm:prSet presAssocID="{5E52F228-954E-491F-BD70-32D8C0816DD1}" presName="spVertical1" presStyleCnt="0"/>
      <dgm:spPr/>
    </dgm:pt>
    <dgm:pt modelId="{5CCB94CE-10BF-47D7-BB38-DBF5220730C4}" type="pres">
      <dgm:prSet presAssocID="{5E52F228-954E-491F-BD70-32D8C0816DD1}" presName="parTx" presStyleLbl="revTx" presStyleIdx="0" presStyleCnt="1">
        <dgm:presLayoutVars>
          <dgm:chMax val="0"/>
          <dgm:chPref val="0"/>
          <dgm:bulletEnabled val="1"/>
        </dgm:presLayoutVars>
      </dgm:prSet>
      <dgm:spPr/>
      <dgm:t>
        <a:bodyPr/>
        <a:lstStyle/>
        <a:p>
          <a:endParaRPr lang="de-DE"/>
        </a:p>
      </dgm:t>
    </dgm:pt>
    <dgm:pt modelId="{FE46BAEB-BEEB-475D-98E4-7ACDA1408CCC}" type="pres">
      <dgm:prSet presAssocID="{5E52F228-954E-491F-BD70-32D8C0816DD1}" presName="spVertical2" presStyleCnt="0"/>
      <dgm:spPr/>
    </dgm:pt>
    <dgm:pt modelId="{F6E3F38E-9911-4063-B893-670EFDFA7B35}" type="pres">
      <dgm:prSet presAssocID="{5E52F228-954E-491F-BD70-32D8C0816DD1}" presName="spVertical3" presStyleCnt="0"/>
      <dgm:spPr/>
    </dgm:pt>
    <dgm:pt modelId="{A9BA1B71-1A60-4B60-9923-54B129103066}" type="pres">
      <dgm:prSet presAssocID="{2F208C99-58EA-4D65-AAA5-BF4C3936004E}" presName="padding2" presStyleCnt="0"/>
      <dgm:spPr/>
    </dgm:pt>
    <dgm:pt modelId="{8ADDDF09-EEF1-4B0E-907E-D940C4F3D608}" type="pres">
      <dgm:prSet presAssocID="{2F208C99-58EA-4D65-AAA5-BF4C3936004E}" presName="negArrow" presStyleCnt="0"/>
      <dgm:spPr/>
    </dgm:pt>
    <dgm:pt modelId="{384E0E8F-A899-4A39-B42A-4484C161A2E9}" type="pres">
      <dgm:prSet presAssocID="{2F208C99-58EA-4D65-AAA5-BF4C3936004E}" presName="backgroundArrow" presStyleLbl="node1" presStyleIdx="0" presStyleCnt="1" custLinFactY="32400" custLinFactNeighborX="-15949" custLinFactNeighborY="100000"/>
      <dgm:spPr/>
    </dgm:pt>
  </dgm:ptLst>
  <dgm:cxnLst>
    <dgm:cxn modelId="{E6C43DAE-D4F5-41A2-9D91-36117F0A990E}" type="presOf" srcId="{5E52F228-954E-491F-BD70-32D8C0816DD1}" destId="{5CCB94CE-10BF-47D7-BB38-DBF5220730C4}" srcOrd="0" destOrd="0" presId="urn:microsoft.com/office/officeart/2005/8/layout/hProcess3"/>
    <dgm:cxn modelId="{2789A0B3-7B70-46FC-8544-6F6FDE136F22}" srcId="{2F208C99-58EA-4D65-AAA5-BF4C3936004E}" destId="{5E52F228-954E-491F-BD70-32D8C0816DD1}" srcOrd="0" destOrd="0" parTransId="{0F4B54E2-B63B-413E-A812-68C1196CBEDA}" sibTransId="{A2B9BC02-1EF3-41A6-80D1-A4159C18A53A}"/>
    <dgm:cxn modelId="{5BF7A4D2-7057-4D46-BD40-F334D7AC3C75}" type="presOf" srcId="{2F208C99-58EA-4D65-AAA5-BF4C3936004E}" destId="{94E5A03B-3FD6-4C58-B6A2-5EED712E403F}" srcOrd="0" destOrd="0" presId="urn:microsoft.com/office/officeart/2005/8/layout/hProcess3"/>
    <dgm:cxn modelId="{021EA3C5-A3FC-4A50-BBE1-7B5C149F0FFF}" type="presParOf" srcId="{94E5A03B-3FD6-4C58-B6A2-5EED712E403F}" destId="{0044175A-090F-4E84-AF63-3F1506129DE1}" srcOrd="0" destOrd="0" presId="urn:microsoft.com/office/officeart/2005/8/layout/hProcess3"/>
    <dgm:cxn modelId="{82CEB74B-1220-4777-B7ED-8BDA151EE98A}" type="presParOf" srcId="{94E5A03B-3FD6-4C58-B6A2-5EED712E403F}" destId="{0D0C49B5-7E22-46DB-8511-6DB9ECFB19FA}" srcOrd="1" destOrd="0" presId="urn:microsoft.com/office/officeart/2005/8/layout/hProcess3"/>
    <dgm:cxn modelId="{3F020CF1-105D-4040-A1BB-1BE6E0C8756B}" type="presParOf" srcId="{0D0C49B5-7E22-46DB-8511-6DB9ECFB19FA}" destId="{1FDBC327-9B3E-41B0-AE4E-14A7AD47BBFE}" srcOrd="0" destOrd="0" presId="urn:microsoft.com/office/officeart/2005/8/layout/hProcess3"/>
    <dgm:cxn modelId="{0FCE7C1D-E449-4C7F-B057-AD592721CA34}" type="presParOf" srcId="{0D0C49B5-7E22-46DB-8511-6DB9ECFB19FA}" destId="{2FF3A360-F631-43E9-86AB-041F51560CB6}" srcOrd="1" destOrd="0" presId="urn:microsoft.com/office/officeart/2005/8/layout/hProcess3"/>
    <dgm:cxn modelId="{EAFACFE5-D9DE-46AE-A239-2025A59A597A}" type="presParOf" srcId="{2FF3A360-F631-43E9-86AB-041F51560CB6}" destId="{E2BFF127-DFF6-4A11-B6D3-EFECD7CFF41C}" srcOrd="0" destOrd="0" presId="urn:microsoft.com/office/officeart/2005/8/layout/hProcess3"/>
    <dgm:cxn modelId="{3FBB1AB6-988C-497D-9F63-25DF54F8FAD6}" type="presParOf" srcId="{2FF3A360-F631-43E9-86AB-041F51560CB6}" destId="{5CCB94CE-10BF-47D7-BB38-DBF5220730C4}" srcOrd="1" destOrd="0" presId="urn:microsoft.com/office/officeart/2005/8/layout/hProcess3"/>
    <dgm:cxn modelId="{80671393-ECDF-46A7-B7FD-BC92241D60D4}" type="presParOf" srcId="{2FF3A360-F631-43E9-86AB-041F51560CB6}" destId="{FE46BAEB-BEEB-475D-98E4-7ACDA1408CCC}" srcOrd="2" destOrd="0" presId="urn:microsoft.com/office/officeart/2005/8/layout/hProcess3"/>
    <dgm:cxn modelId="{7FB35DDE-3FF6-4B6D-B170-FDE05A4356EB}" type="presParOf" srcId="{2FF3A360-F631-43E9-86AB-041F51560CB6}" destId="{F6E3F38E-9911-4063-B893-670EFDFA7B35}" srcOrd="3" destOrd="0" presId="urn:microsoft.com/office/officeart/2005/8/layout/hProcess3"/>
    <dgm:cxn modelId="{CA21FE1D-00E0-4034-81AF-1B5FCD20C5C9}" type="presParOf" srcId="{0D0C49B5-7E22-46DB-8511-6DB9ECFB19FA}" destId="{A9BA1B71-1A60-4B60-9923-54B129103066}" srcOrd="2" destOrd="0" presId="urn:microsoft.com/office/officeart/2005/8/layout/hProcess3"/>
    <dgm:cxn modelId="{51ACC07E-231E-4C9A-A60E-D4B19CD1B489}" type="presParOf" srcId="{0D0C49B5-7E22-46DB-8511-6DB9ECFB19FA}" destId="{8ADDDF09-EEF1-4B0E-907E-D940C4F3D608}" srcOrd="3" destOrd="0" presId="urn:microsoft.com/office/officeart/2005/8/layout/hProcess3"/>
    <dgm:cxn modelId="{B7E0D077-67B6-4674-BD62-EE98F5DADC78}" type="presParOf" srcId="{0D0C49B5-7E22-46DB-8511-6DB9ECFB19FA}" destId="{384E0E8F-A899-4A39-B42A-4484C161A2E9}" srcOrd="4" destOrd="0" presId="urn:microsoft.com/office/officeart/2005/8/layout/h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E0E8F-A899-4A39-B42A-4484C161A2E9}">
      <dsp:nvSpPr>
        <dsp:cNvPr id="0" name=""/>
        <dsp:cNvSpPr/>
      </dsp:nvSpPr>
      <dsp:spPr>
        <a:xfrm>
          <a:off x="0" y="0"/>
          <a:ext cx="504056" cy="504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CB94CE-10BF-47D7-BB38-DBF5220730C4}">
      <dsp:nvSpPr>
        <dsp:cNvPr id="0" name=""/>
        <dsp:cNvSpPr/>
      </dsp:nvSpPr>
      <dsp:spPr>
        <a:xfrm>
          <a:off x="40659" y="132125"/>
          <a:ext cx="412991" cy="2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1120" rIns="0" bIns="71120" numCol="1" spcCol="1270" anchor="ctr" anchorCtr="0">
          <a:noAutofit/>
        </a:bodyPr>
        <a:lstStyle/>
        <a:p>
          <a:pPr lvl="0" algn="ctr" defTabSz="311150">
            <a:lnSpc>
              <a:spcPct val="90000"/>
            </a:lnSpc>
            <a:spcBef>
              <a:spcPct val="0"/>
            </a:spcBef>
            <a:spcAft>
              <a:spcPct val="35000"/>
            </a:spcAft>
          </a:pPr>
          <a:endParaRPr lang="de-DE" sz="700" kern="1200" dirty="0"/>
        </a:p>
      </dsp:txBody>
      <dsp:txXfrm>
        <a:off x="40659" y="132125"/>
        <a:ext cx="412991" cy="25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E0E8F-A899-4A39-B42A-4484C161A2E9}">
      <dsp:nvSpPr>
        <dsp:cNvPr id="0" name=""/>
        <dsp:cNvSpPr/>
      </dsp:nvSpPr>
      <dsp:spPr>
        <a:xfrm>
          <a:off x="0" y="12251"/>
          <a:ext cx="504056" cy="504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CB94CE-10BF-47D7-BB38-DBF5220730C4}">
      <dsp:nvSpPr>
        <dsp:cNvPr id="0" name=""/>
        <dsp:cNvSpPr/>
      </dsp:nvSpPr>
      <dsp:spPr>
        <a:xfrm>
          <a:off x="40659" y="132125"/>
          <a:ext cx="412991" cy="2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1120" rIns="0" bIns="71120" numCol="1" spcCol="1270" anchor="ctr" anchorCtr="0">
          <a:noAutofit/>
        </a:bodyPr>
        <a:lstStyle/>
        <a:p>
          <a:pPr lvl="0" algn="ctr" defTabSz="311150">
            <a:lnSpc>
              <a:spcPct val="90000"/>
            </a:lnSpc>
            <a:spcBef>
              <a:spcPct val="0"/>
            </a:spcBef>
            <a:spcAft>
              <a:spcPct val="35000"/>
            </a:spcAft>
          </a:pPr>
          <a:endParaRPr lang="de-DE" sz="700" kern="1200" dirty="0"/>
        </a:p>
      </dsp:txBody>
      <dsp:txXfrm>
        <a:off x="40659" y="132125"/>
        <a:ext cx="412991" cy="25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E0E8F-A899-4A39-B42A-4484C161A2E9}">
      <dsp:nvSpPr>
        <dsp:cNvPr id="0" name=""/>
        <dsp:cNvSpPr/>
      </dsp:nvSpPr>
      <dsp:spPr>
        <a:xfrm>
          <a:off x="0" y="12251"/>
          <a:ext cx="504056" cy="504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CB94CE-10BF-47D7-BB38-DBF5220730C4}">
      <dsp:nvSpPr>
        <dsp:cNvPr id="0" name=""/>
        <dsp:cNvSpPr/>
      </dsp:nvSpPr>
      <dsp:spPr>
        <a:xfrm>
          <a:off x="40659" y="132125"/>
          <a:ext cx="412991" cy="2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1120" rIns="0" bIns="71120" numCol="1" spcCol="1270" anchor="ctr" anchorCtr="0">
          <a:noAutofit/>
        </a:bodyPr>
        <a:lstStyle/>
        <a:p>
          <a:pPr lvl="0" algn="ctr" defTabSz="311150">
            <a:lnSpc>
              <a:spcPct val="90000"/>
            </a:lnSpc>
            <a:spcBef>
              <a:spcPct val="0"/>
            </a:spcBef>
            <a:spcAft>
              <a:spcPct val="35000"/>
            </a:spcAft>
          </a:pPr>
          <a:endParaRPr lang="de-DE" sz="700" kern="1200" dirty="0"/>
        </a:p>
      </dsp:txBody>
      <dsp:txXfrm>
        <a:off x="40659" y="132125"/>
        <a:ext cx="412991" cy="252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E0E8F-A899-4A39-B42A-4484C161A2E9}">
      <dsp:nvSpPr>
        <dsp:cNvPr id="0" name=""/>
        <dsp:cNvSpPr/>
      </dsp:nvSpPr>
      <dsp:spPr>
        <a:xfrm>
          <a:off x="0" y="12251"/>
          <a:ext cx="504056" cy="504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CB94CE-10BF-47D7-BB38-DBF5220730C4}">
      <dsp:nvSpPr>
        <dsp:cNvPr id="0" name=""/>
        <dsp:cNvSpPr/>
      </dsp:nvSpPr>
      <dsp:spPr>
        <a:xfrm>
          <a:off x="40659" y="132125"/>
          <a:ext cx="412991" cy="2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1120" rIns="0" bIns="71120" numCol="1" spcCol="1270" anchor="ctr" anchorCtr="0">
          <a:noAutofit/>
        </a:bodyPr>
        <a:lstStyle/>
        <a:p>
          <a:pPr lvl="0" algn="ctr" defTabSz="311150">
            <a:lnSpc>
              <a:spcPct val="90000"/>
            </a:lnSpc>
            <a:spcBef>
              <a:spcPct val="0"/>
            </a:spcBef>
            <a:spcAft>
              <a:spcPct val="35000"/>
            </a:spcAft>
          </a:pPr>
          <a:endParaRPr lang="de-DE" sz="700" kern="1200" dirty="0"/>
        </a:p>
      </dsp:txBody>
      <dsp:txXfrm>
        <a:off x="40659" y="132125"/>
        <a:ext cx="412991" cy="252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575" cy="51117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1139" y="0"/>
            <a:ext cx="3076575" cy="511176"/>
          </a:xfrm>
          <a:prstGeom prst="rect">
            <a:avLst/>
          </a:prstGeom>
        </p:spPr>
        <p:txBody>
          <a:bodyPr vert="horz" lIns="91440" tIns="45720" rIns="91440" bIns="45720" rtlCol="0"/>
          <a:lstStyle>
            <a:lvl1pPr algn="r">
              <a:defRPr sz="1200"/>
            </a:lvl1pPr>
          </a:lstStyle>
          <a:p>
            <a:fld id="{5881D185-BA83-4C1C-8CE2-362BD17FE2D8}" type="datetimeFigureOut">
              <a:rPr lang="de-DE" smtClean="0"/>
              <a:t>12.04.2017</a:t>
            </a:fld>
            <a:endParaRPr lang="de-DE"/>
          </a:p>
        </p:txBody>
      </p:sp>
      <p:sp>
        <p:nvSpPr>
          <p:cNvPr id="4" name="Fußzeilenplatzhalter 3"/>
          <p:cNvSpPr>
            <a:spLocks noGrp="1"/>
          </p:cNvSpPr>
          <p:nvPr>
            <p:ph type="ftr" sz="quarter" idx="2"/>
          </p:nvPr>
        </p:nvSpPr>
        <p:spPr>
          <a:xfrm>
            <a:off x="1" y="9721850"/>
            <a:ext cx="3076575" cy="511176"/>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1139" y="9721850"/>
            <a:ext cx="3076575" cy="511176"/>
          </a:xfrm>
          <a:prstGeom prst="rect">
            <a:avLst/>
          </a:prstGeom>
        </p:spPr>
        <p:txBody>
          <a:bodyPr vert="horz" lIns="91440" tIns="45720" rIns="91440" bIns="45720" rtlCol="0" anchor="b"/>
          <a:lstStyle>
            <a:lvl1pPr algn="r">
              <a:defRPr sz="1200"/>
            </a:lvl1pPr>
          </a:lstStyle>
          <a:p>
            <a:fld id="{9B71767D-9068-440D-9B52-AAFE949D5982}" type="slidenum">
              <a:rPr lang="de-DE" smtClean="0"/>
              <a:t>‹Nr.›</a:t>
            </a:fld>
            <a:endParaRPr lang="de-DE"/>
          </a:p>
        </p:txBody>
      </p:sp>
    </p:spTree>
    <p:extLst>
      <p:ext uri="{BB962C8B-B14F-4D97-AF65-F5344CB8AC3E}">
        <p14:creationId xmlns:p14="http://schemas.microsoft.com/office/powerpoint/2010/main" val="2260090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363" cy="511731"/>
          </a:xfrm>
          <a:prstGeom prst="rect">
            <a:avLst/>
          </a:prstGeom>
        </p:spPr>
        <p:txBody>
          <a:bodyPr vert="horz" lIns="99048" tIns="49524" rIns="99048" bIns="49524" rtlCol="0"/>
          <a:lstStyle>
            <a:lvl1pPr algn="l">
              <a:defRPr sz="1300"/>
            </a:lvl1pPr>
          </a:lstStyle>
          <a:p>
            <a:endParaRPr lang="de-DE" dirty="0"/>
          </a:p>
        </p:txBody>
      </p:sp>
      <p:sp>
        <p:nvSpPr>
          <p:cNvPr id="3" name="Datumsplatzhalter 2"/>
          <p:cNvSpPr>
            <a:spLocks noGrp="1"/>
          </p:cNvSpPr>
          <p:nvPr>
            <p:ph type="dt" idx="1"/>
          </p:nvPr>
        </p:nvSpPr>
        <p:spPr>
          <a:xfrm>
            <a:off x="4021295" y="1"/>
            <a:ext cx="3076363" cy="511731"/>
          </a:xfrm>
          <a:prstGeom prst="rect">
            <a:avLst/>
          </a:prstGeom>
        </p:spPr>
        <p:txBody>
          <a:bodyPr vert="horz" lIns="99048" tIns="49524" rIns="99048" bIns="49524" rtlCol="0"/>
          <a:lstStyle>
            <a:lvl1pPr algn="r">
              <a:defRPr sz="1300"/>
            </a:lvl1pPr>
          </a:lstStyle>
          <a:p>
            <a:fld id="{B74E08BB-5AD7-4D2D-B8B6-92DD021FE7F6}" type="datetimeFigureOut">
              <a:rPr lang="de-DE" smtClean="0"/>
              <a:t>12.04.2017</a:t>
            </a:fld>
            <a:endParaRPr lang="de-DE" dirty="0"/>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DE" dirty="0"/>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721107"/>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7" name="Foliennummernplatzhalter 6"/>
          <p:cNvSpPr>
            <a:spLocks noGrp="1"/>
          </p:cNvSpPr>
          <p:nvPr>
            <p:ph type="sldNum" sz="quarter" idx="5"/>
          </p:nvPr>
        </p:nvSpPr>
        <p:spPr>
          <a:xfrm>
            <a:off x="4021295" y="9721107"/>
            <a:ext cx="3076363" cy="511731"/>
          </a:xfrm>
          <a:prstGeom prst="rect">
            <a:avLst/>
          </a:prstGeom>
        </p:spPr>
        <p:txBody>
          <a:bodyPr vert="horz" lIns="99048" tIns="49524" rIns="99048" bIns="49524" rtlCol="0" anchor="b"/>
          <a:lstStyle>
            <a:lvl1pPr algn="r">
              <a:defRPr sz="1300"/>
            </a:lvl1pPr>
          </a:lstStyle>
          <a:p>
            <a:fld id="{D346534B-83B5-4575-BA59-AFFB7DF27FFB}" type="slidenum">
              <a:rPr lang="de-DE" smtClean="0"/>
              <a:t>‹Nr.›</a:t>
            </a:fld>
            <a:endParaRPr lang="de-DE" dirty="0"/>
          </a:p>
        </p:txBody>
      </p:sp>
    </p:spTree>
    <p:extLst>
      <p:ext uri="{BB962C8B-B14F-4D97-AF65-F5344CB8AC3E}">
        <p14:creationId xmlns:p14="http://schemas.microsoft.com/office/powerpoint/2010/main" val="247164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2"/>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pPr>
              <a:defRPr/>
            </a:pPr>
            <a:fld id="{CCF13E96-3255-451B-AFC1-4524401D3F1B}" type="datetimeFigureOut">
              <a:rPr lang="de-DE" smtClean="0"/>
              <a:pPr>
                <a:defRPr/>
              </a:pPr>
              <a:t>12.04.2017</a:t>
            </a:fld>
            <a:endParaRPr lang="de-DE" dirty="0"/>
          </a:p>
        </p:txBody>
      </p:sp>
      <p:sp>
        <p:nvSpPr>
          <p:cNvPr id="5" name="Fußzeilenplatzhalter 4"/>
          <p:cNvSpPr>
            <a:spLocks noGrp="1"/>
          </p:cNvSpPr>
          <p:nvPr>
            <p:ph type="ftr" sz="quarter" idx="11"/>
          </p:nvPr>
        </p:nvSpPr>
        <p:spPr/>
        <p:txBody>
          <a:bodyPr/>
          <a:lstStyle/>
          <a:p>
            <a:pPr>
              <a:defRPr/>
            </a:pPr>
            <a:endParaRPr lang="de-DE" dirty="0"/>
          </a:p>
        </p:txBody>
      </p:sp>
      <p:sp>
        <p:nvSpPr>
          <p:cNvPr id="6" name="Foliennummernplatzhalter 5"/>
          <p:cNvSpPr>
            <a:spLocks noGrp="1"/>
          </p:cNvSpPr>
          <p:nvPr>
            <p:ph type="sldNum" sz="quarter" idx="12"/>
          </p:nvPr>
        </p:nvSpPr>
        <p:spPr/>
        <p:txBody>
          <a:bodyPr/>
          <a:lstStyle/>
          <a:p>
            <a:pPr>
              <a:defRPr/>
            </a:pPr>
            <a:fld id="{1A0F593C-EBF9-4773-A81D-CA8EF8544B2E}" type="slidenum">
              <a:rPr lang="de-DE" smtClean="0"/>
              <a:pPr>
                <a:defRPr/>
              </a:pPr>
              <a:t>‹Nr.›</a:t>
            </a:fld>
            <a:endParaRPr lang="de-DE" dirty="0"/>
          </a:p>
        </p:txBody>
      </p:sp>
    </p:spTree>
    <p:extLst>
      <p:ext uri="{BB962C8B-B14F-4D97-AF65-F5344CB8AC3E}">
        <p14:creationId xmlns:p14="http://schemas.microsoft.com/office/powerpoint/2010/main" val="99201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a:defRPr/>
            </a:pPr>
            <a:fld id="{3806612A-61DC-4DC6-8701-EA80B655D89A}" type="datetimeFigureOut">
              <a:rPr lang="de-DE" smtClean="0"/>
              <a:pPr>
                <a:defRPr/>
              </a:pPr>
              <a:t>12.04.2017</a:t>
            </a:fld>
            <a:endParaRPr lang="de-DE" dirty="0"/>
          </a:p>
        </p:txBody>
      </p:sp>
      <p:sp>
        <p:nvSpPr>
          <p:cNvPr id="5" name="Fußzeilenplatzhalter 4"/>
          <p:cNvSpPr>
            <a:spLocks noGrp="1"/>
          </p:cNvSpPr>
          <p:nvPr>
            <p:ph type="ftr" sz="quarter" idx="11"/>
          </p:nvPr>
        </p:nvSpPr>
        <p:spPr/>
        <p:txBody>
          <a:bodyPr/>
          <a:lstStyle/>
          <a:p>
            <a:pPr>
              <a:defRPr/>
            </a:pPr>
            <a:endParaRPr lang="de-DE" dirty="0"/>
          </a:p>
        </p:txBody>
      </p:sp>
      <p:sp>
        <p:nvSpPr>
          <p:cNvPr id="6" name="Foliennummernplatzhalter 5"/>
          <p:cNvSpPr>
            <a:spLocks noGrp="1"/>
          </p:cNvSpPr>
          <p:nvPr>
            <p:ph type="sldNum" sz="quarter" idx="12"/>
          </p:nvPr>
        </p:nvSpPr>
        <p:spPr/>
        <p:txBody>
          <a:bodyPr/>
          <a:lstStyle/>
          <a:p>
            <a:pPr>
              <a:defRPr/>
            </a:pPr>
            <a:fld id="{0323F583-9944-47D6-91E5-8542C94FA40A}" type="slidenum">
              <a:rPr lang="de-DE" smtClean="0"/>
              <a:pPr>
                <a:defRPr/>
              </a:pPr>
              <a:t>‹Nr.›</a:t>
            </a:fld>
            <a:endParaRPr lang="de-DE" dirty="0"/>
          </a:p>
        </p:txBody>
      </p:sp>
    </p:spTree>
    <p:extLst>
      <p:ext uri="{BB962C8B-B14F-4D97-AF65-F5344CB8AC3E}">
        <p14:creationId xmlns:p14="http://schemas.microsoft.com/office/powerpoint/2010/main" val="33598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4783"/>
            <a:ext cx="2057400" cy="32908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54783"/>
            <a:ext cx="6019800" cy="32908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a:defRPr/>
            </a:pPr>
            <a:fld id="{CD38628F-F0C2-428F-940F-EB2E91C2444D}" type="datetimeFigureOut">
              <a:rPr lang="de-DE" smtClean="0"/>
              <a:pPr>
                <a:defRPr/>
              </a:pPr>
              <a:t>12.04.2017</a:t>
            </a:fld>
            <a:endParaRPr lang="de-DE" dirty="0"/>
          </a:p>
        </p:txBody>
      </p:sp>
      <p:sp>
        <p:nvSpPr>
          <p:cNvPr id="5" name="Fußzeilenplatzhalter 4"/>
          <p:cNvSpPr>
            <a:spLocks noGrp="1"/>
          </p:cNvSpPr>
          <p:nvPr>
            <p:ph type="ftr" sz="quarter" idx="11"/>
          </p:nvPr>
        </p:nvSpPr>
        <p:spPr/>
        <p:txBody>
          <a:bodyPr/>
          <a:lstStyle/>
          <a:p>
            <a:pPr>
              <a:defRPr/>
            </a:pPr>
            <a:endParaRPr lang="de-DE" dirty="0"/>
          </a:p>
        </p:txBody>
      </p:sp>
      <p:sp>
        <p:nvSpPr>
          <p:cNvPr id="6" name="Foliennummernplatzhalter 5"/>
          <p:cNvSpPr>
            <a:spLocks noGrp="1"/>
          </p:cNvSpPr>
          <p:nvPr>
            <p:ph type="sldNum" sz="quarter" idx="12"/>
          </p:nvPr>
        </p:nvSpPr>
        <p:spPr/>
        <p:txBody>
          <a:bodyPr/>
          <a:lstStyle/>
          <a:p>
            <a:pPr>
              <a:defRPr/>
            </a:pPr>
            <a:fld id="{12071AB5-DB0D-46C7-95EF-3470FA2F073C}" type="slidenum">
              <a:rPr lang="de-DE" smtClean="0"/>
              <a:pPr>
                <a:defRPr/>
              </a:pPr>
              <a:t>‹Nr.›</a:t>
            </a:fld>
            <a:endParaRPr lang="de-DE" dirty="0"/>
          </a:p>
        </p:txBody>
      </p:sp>
    </p:spTree>
    <p:extLst>
      <p:ext uri="{BB962C8B-B14F-4D97-AF65-F5344CB8AC3E}">
        <p14:creationId xmlns:p14="http://schemas.microsoft.com/office/powerpoint/2010/main" val="17457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a:defRPr/>
            </a:pPr>
            <a:fld id="{6B805B94-1C0B-489B-95C4-365A668BB587}" type="datetimeFigureOut">
              <a:rPr lang="de-DE" smtClean="0"/>
              <a:pPr>
                <a:defRPr/>
              </a:pPr>
              <a:t>12.04.2017</a:t>
            </a:fld>
            <a:endParaRPr lang="de-DE" dirty="0"/>
          </a:p>
        </p:txBody>
      </p:sp>
      <p:sp>
        <p:nvSpPr>
          <p:cNvPr id="5" name="Fußzeilenplatzhalter 4"/>
          <p:cNvSpPr>
            <a:spLocks noGrp="1"/>
          </p:cNvSpPr>
          <p:nvPr>
            <p:ph type="ftr" sz="quarter" idx="11"/>
          </p:nvPr>
        </p:nvSpPr>
        <p:spPr/>
        <p:txBody>
          <a:bodyPr/>
          <a:lstStyle/>
          <a:p>
            <a:pPr>
              <a:defRPr/>
            </a:pPr>
            <a:endParaRPr lang="de-DE" dirty="0"/>
          </a:p>
        </p:txBody>
      </p:sp>
      <p:sp>
        <p:nvSpPr>
          <p:cNvPr id="6" name="Foliennummernplatzhalter 5"/>
          <p:cNvSpPr>
            <a:spLocks noGrp="1"/>
          </p:cNvSpPr>
          <p:nvPr>
            <p:ph type="sldNum" sz="quarter" idx="12"/>
          </p:nvPr>
        </p:nvSpPr>
        <p:spPr/>
        <p:txBody>
          <a:bodyPr/>
          <a:lstStyle/>
          <a:p>
            <a:pPr>
              <a:defRPr/>
            </a:pPr>
            <a:fld id="{492AEA64-8CFE-4114-9BD7-00DED35396B6}" type="slidenum">
              <a:rPr lang="de-DE" smtClean="0"/>
              <a:pPr>
                <a:defRPr/>
              </a:pPr>
              <a:t>‹Nr.›</a:t>
            </a:fld>
            <a:endParaRPr lang="de-DE" dirty="0"/>
          </a:p>
        </p:txBody>
      </p:sp>
    </p:spTree>
    <p:extLst>
      <p:ext uri="{BB962C8B-B14F-4D97-AF65-F5344CB8AC3E}">
        <p14:creationId xmlns:p14="http://schemas.microsoft.com/office/powerpoint/2010/main" val="38285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pPr>
              <a:defRPr/>
            </a:pPr>
            <a:fld id="{8E904C06-D14F-40B4-9E07-3A643807FF32}" type="datetimeFigureOut">
              <a:rPr lang="de-DE" smtClean="0"/>
              <a:pPr>
                <a:defRPr/>
              </a:pPr>
              <a:t>12.04.2017</a:t>
            </a:fld>
            <a:endParaRPr lang="de-DE" dirty="0"/>
          </a:p>
        </p:txBody>
      </p:sp>
      <p:sp>
        <p:nvSpPr>
          <p:cNvPr id="5" name="Fußzeilenplatzhalter 4"/>
          <p:cNvSpPr>
            <a:spLocks noGrp="1"/>
          </p:cNvSpPr>
          <p:nvPr>
            <p:ph type="ftr" sz="quarter" idx="11"/>
          </p:nvPr>
        </p:nvSpPr>
        <p:spPr/>
        <p:txBody>
          <a:bodyPr/>
          <a:lstStyle/>
          <a:p>
            <a:pPr>
              <a:defRPr/>
            </a:pPr>
            <a:endParaRPr lang="de-DE" dirty="0"/>
          </a:p>
        </p:txBody>
      </p:sp>
      <p:sp>
        <p:nvSpPr>
          <p:cNvPr id="6" name="Foliennummernplatzhalter 5"/>
          <p:cNvSpPr>
            <a:spLocks noGrp="1"/>
          </p:cNvSpPr>
          <p:nvPr>
            <p:ph type="sldNum" sz="quarter" idx="12"/>
          </p:nvPr>
        </p:nvSpPr>
        <p:spPr/>
        <p:txBody>
          <a:bodyPr/>
          <a:lstStyle/>
          <a:p>
            <a:pPr>
              <a:defRPr/>
            </a:pPr>
            <a:fld id="{45DA4F91-27FB-4B05-8F4A-97EEE8DF5F18}" type="slidenum">
              <a:rPr lang="de-DE" smtClean="0"/>
              <a:pPr>
                <a:defRPr/>
              </a:pPr>
              <a:t>‹Nr.›</a:t>
            </a:fld>
            <a:endParaRPr lang="de-DE" dirty="0"/>
          </a:p>
        </p:txBody>
      </p:sp>
    </p:spTree>
    <p:extLst>
      <p:ext uri="{BB962C8B-B14F-4D97-AF65-F5344CB8AC3E}">
        <p14:creationId xmlns:p14="http://schemas.microsoft.com/office/powerpoint/2010/main" val="358179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pPr>
              <a:defRPr/>
            </a:pPr>
            <a:fld id="{446B2722-402C-4576-A05B-1538AF8035E4}" type="datetimeFigureOut">
              <a:rPr lang="de-DE" smtClean="0"/>
              <a:pPr>
                <a:defRPr/>
              </a:pPr>
              <a:t>12.04.2017</a:t>
            </a:fld>
            <a:endParaRPr lang="de-DE" dirty="0"/>
          </a:p>
        </p:txBody>
      </p:sp>
      <p:sp>
        <p:nvSpPr>
          <p:cNvPr id="6" name="Fußzeilenplatzhalter 5"/>
          <p:cNvSpPr>
            <a:spLocks noGrp="1"/>
          </p:cNvSpPr>
          <p:nvPr>
            <p:ph type="ftr" sz="quarter" idx="11"/>
          </p:nvPr>
        </p:nvSpPr>
        <p:spPr/>
        <p:txBody>
          <a:bodyPr/>
          <a:lstStyle/>
          <a:p>
            <a:pPr>
              <a:defRPr/>
            </a:pPr>
            <a:endParaRPr lang="de-DE" dirty="0"/>
          </a:p>
        </p:txBody>
      </p:sp>
      <p:sp>
        <p:nvSpPr>
          <p:cNvPr id="7" name="Foliennummernplatzhalter 6"/>
          <p:cNvSpPr>
            <a:spLocks noGrp="1"/>
          </p:cNvSpPr>
          <p:nvPr>
            <p:ph type="sldNum" sz="quarter" idx="12"/>
          </p:nvPr>
        </p:nvSpPr>
        <p:spPr/>
        <p:txBody>
          <a:bodyPr/>
          <a:lstStyle/>
          <a:p>
            <a:pPr>
              <a:defRPr/>
            </a:pPr>
            <a:fld id="{3600428A-D7C4-418D-86C7-0D2B9AD5E50C}" type="slidenum">
              <a:rPr lang="de-DE" smtClean="0"/>
              <a:pPr>
                <a:defRPr/>
              </a:pPr>
              <a:t>‹Nr.›</a:t>
            </a:fld>
            <a:endParaRPr lang="de-DE" dirty="0"/>
          </a:p>
        </p:txBody>
      </p:sp>
    </p:spTree>
    <p:extLst>
      <p:ext uri="{BB962C8B-B14F-4D97-AF65-F5344CB8AC3E}">
        <p14:creationId xmlns:p14="http://schemas.microsoft.com/office/powerpoint/2010/main" val="424289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pPr>
              <a:defRPr/>
            </a:pPr>
            <a:fld id="{BB608CD6-5963-4170-BBE6-0D1183721D20}" type="datetimeFigureOut">
              <a:rPr lang="de-DE" smtClean="0"/>
              <a:pPr>
                <a:defRPr/>
              </a:pPr>
              <a:t>12.04.2017</a:t>
            </a:fld>
            <a:endParaRPr lang="de-DE" dirty="0"/>
          </a:p>
        </p:txBody>
      </p:sp>
      <p:sp>
        <p:nvSpPr>
          <p:cNvPr id="8" name="Fußzeilenplatzhalter 7"/>
          <p:cNvSpPr>
            <a:spLocks noGrp="1"/>
          </p:cNvSpPr>
          <p:nvPr>
            <p:ph type="ftr" sz="quarter" idx="11"/>
          </p:nvPr>
        </p:nvSpPr>
        <p:spPr/>
        <p:txBody>
          <a:bodyPr/>
          <a:lstStyle/>
          <a:p>
            <a:pPr>
              <a:defRPr/>
            </a:pPr>
            <a:endParaRPr lang="de-DE" dirty="0"/>
          </a:p>
        </p:txBody>
      </p:sp>
      <p:sp>
        <p:nvSpPr>
          <p:cNvPr id="9" name="Foliennummernplatzhalter 8"/>
          <p:cNvSpPr>
            <a:spLocks noGrp="1"/>
          </p:cNvSpPr>
          <p:nvPr>
            <p:ph type="sldNum" sz="quarter" idx="12"/>
          </p:nvPr>
        </p:nvSpPr>
        <p:spPr/>
        <p:txBody>
          <a:bodyPr/>
          <a:lstStyle/>
          <a:p>
            <a:pPr>
              <a:defRPr/>
            </a:pPr>
            <a:fld id="{4E283BCD-EDCD-4204-9F3B-BF23AEE43552}" type="slidenum">
              <a:rPr lang="de-DE" smtClean="0"/>
              <a:pPr>
                <a:defRPr/>
              </a:pPr>
              <a:t>‹Nr.›</a:t>
            </a:fld>
            <a:endParaRPr lang="de-DE" dirty="0"/>
          </a:p>
        </p:txBody>
      </p:sp>
    </p:spTree>
    <p:extLst>
      <p:ext uri="{BB962C8B-B14F-4D97-AF65-F5344CB8AC3E}">
        <p14:creationId xmlns:p14="http://schemas.microsoft.com/office/powerpoint/2010/main" val="2763452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a:defRPr/>
            </a:pPr>
            <a:fld id="{61279AB1-2635-461B-8A00-ED39EA3314EA}" type="datetimeFigureOut">
              <a:rPr lang="de-DE" smtClean="0"/>
              <a:pPr>
                <a:defRPr/>
              </a:pPr>
              <a:t>12.04.2017</a:t>
            </a:fld>
            <a:endParaRPr lang="de-DE" dirty="0"/>
          </a:p>
        </p:txBody>
      </p:sp>
      <p:sp>
        <p:nvSpPr>
          <p:cNvPr id="4" name="Fußzeilenplatzhalter 3"/>
          <p:cNvSpPr>
            <a:spLocks noGrp="1"/>
          </p:cNvSpPr>
          <p:nvPr>
            <p:ph type="ftr" sz="quarter" idx="11"/>
          </p:nvPr>
        </p:nvSpPr>
        <p:spPr/>
        <p:txBody>
          <a:bodyPr/>
          <a:lstStyle/>
          <a:p>
            <a:pPr>
              <a:defRPr/>
            </a:pPr>
            <a:endParaRPr lang="de-DE" dirty="0"/>
          </a:p>
        </p:txBody>
      </p:sp>
      <p:sp>
        <p:nvSpPr>
          <p:cNvPr id="5" name="Foliennummernplatzhalter 4"/>
          <p:cNvSpPr>
            <a:spLocks noGrp="1"/>
          </p:cNvSpPr>
          <p:nvPr>
            <p:ph type="sldNum" sz="quarter" idx="12"/>
          </p:nvPr>
        </p:nvSpPr>
        <p:spPr/>
        <p:txBody>
          <a:bodyPr/>
          <a:lstStyle/>
          <a:p>
            <a:pPr>
              <a:defRPr/>
            </a:pPr>
            <a:fld id="{7B4D4D6C-0940-4F1D-8137-18D872A3773A}" type="slidenum">
              <a:rPr lang="de-DE" smtClean="0"/>
              <a:pPr>
                <a:defRPr/>
              </a:pPr>
              <a:t>‹Nr.›</a:t>
            </a:fld>
            <a:endParaRPr lang="de-DE" dirty="0"/>
          </a:p>
        </p:txBody>
      </p:sp>
    </p:spTree>
    <p:extLst>
      <p:ext uri="{BB962C8B-B14F-4D97-AF65-F5344CB8AC3E}">
        <p14:creationId xmlns:p14="http://schemas.microsoft.com/office/powerpoint/2010/main" val="2678622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BBF706A-E206-4FD6-8A9A-2B2BA2FFE38C}" type="datetimeFigureOut">
              <a:rPr lang="de-DE" smtClean="0"/>
              <a:t>12.04.2017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F46CD77-14DA-4E1C-A5E0-8AB1DC232F58}" type="slidenum">
              <a:rPr lang="de-DE" smtClean="0"/>
              <a:t>‹Nr.›</a:t>
            </a:fld>
            <a:endParaRPr lang="de-DE"/>
          </a:p>
        </p:txBody>
      </p:sp>
      <p:sp>
        <p:nvSpPr>
          <p:cNvPr id="5" name="Text Box 2"/>
          <p:cNvSpPr txBox="1">
            <a:spLocks noChangeArrowheads="1"/>
          </p:cNvSpPr>
          <p:nvPr userDrawn="1"/>
        </p:nvSpPr>
        <p:spPr bwMode="auto">
          <a:xfrm>
            <a:off x="323850" y="234950"/>
            <a:ext cx="6336382" cy="2616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de-DE" sz="1100" b="1" dirty="0" smtClean="0">
                <a:effectLst>
                  <a:outerShdw blurRad="50800" dist="38100" dir="2700000" algn="tl" rotWithShape="0">
                    <a:prstClr val="black">
                      <a:alpha val="40000"/>
                    </a:prstClr>
                  </a:outerShdw>
                </a:effectLst>
              </a:rPr>
              <a:t>Infraschall  – ein </a:t>
            </a:r>
            <a:r>
              <a:rPr lang="de-DE" altLang="de-DE" sz="1100" b="1" dirty="0" err="1" smtClean="0">
                <a:effectLst>
                  <a:outerShdw blurRad="50800" dist="38100" dir="2700000" algn="tl" rotWithShape="0">
                    <a:prstClr val="black">
                      <a:alpha val="40000"/>
                    </a:prstClr>
                  </a:outerShdw>
                </a:effectLst>
              </a:rPr>
              <a:t>windwahn</a:t>
            </a:r>
            <a:r>
              <a:rPr lang="de-DE" altLang="de-DE" sz="1100" b="1" dirty="0" smtClean="0">
                <a:effectLst>
                  <a:outerShdw blurRad="50800" dist="38100" dir="2700000" algn="tl" rotWithShape="0">
                    <a:prstClr val="black">
                      <a:alpha val="40000"/>
                    </a:prstClr>
                  </a:outerShdw>
                </a:effectLst>
              </a:rPr>
              <a:t> Vortrag</a:t>
            </a:r>
            <a:endParaRPr lang="de-DE" altLang="de-DE" sz="1100" dirty="0" smtClean="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8527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7" y="204787"/>
            <a:ext cx="3008313" cy="871538"/>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pPr>
              <a:defRPr/>
            </a:pPr>
            <a:fld id="{6E2259CB-C1B5-46E3-BF02-E5FF7D4E8332}" type="datetimeFigureOut">
              <a:rPr lang="de-DE" smtClean="0"/>
              <a:pPr>
                <a:defRPr/>
              </a:pPr>
              <a:t>12.04.2017</a:t>
            </a:fld>
            <a:endParaRPr lang="de-DE" dirty="0"/>
          </a:p>
        </p:txBody>
      </p:sp>
      <p:sp>
        <p:nvSpPr>
          <p:cNvPr id="6" name="Fußzeilenplatzhalter 5"/>
          <p:cNvSpPr>
            <a:spLocks noGrp="1"/>
          </p:cNvSpPr>
          <p:nvPr>
            <p:ph type="ftr" sz="quarter" idx="11"/>
          </p:nvPr>
        </p:nvSpPr>
        <p:spPr/>
        <p:txBody>
          <a:bodyPr/>
          <a:lstStyle/>
          <a:p>
            <a:pPr>
              <a:defRPr/>
            </a:pPr>
            <a:endParaRPr lang="de-DE" dirty="0"/>
          </a:p>
        </p:txBody>
      </p:sp>
      <p:sp>
        <p:nvSpPr>
          <p:cNvPr id="7" name="Foliennummernplatzhalter 6"/>
          <p:cNvSpPr>
            <a:spLocks noGrp="1"/>
          </p:cNvSpPr>
          <p:nvPr>
            <p:ph type="sldNum" sz="quarter" idx="12"/>
          </p:nvPr>
        </p:nvSpPr>
        <p:spPr/>
        <p:txBody>
          <a:bodyPr/>
          <a:lstStyle/>
          <a:p>
            <a:pPr>
              <a:defRPr/>
            </a:pPr>
            <a:fld id="{98D85AB3-8B45-4C9E-9B7C-79062295AE74}" type="slidenum">
              <a:rPr lang="de-DE" smtClean="0"/>
              <a:pPr>
                <a:defRPr/>
              </a:pPr>
              <a:t>‹Nr.›</a:t>
            </a:fld>
            <a:endParaRPr lang="de-DE" dirty="0"/>
          </a:p>
        </p:txBody>
      </p:sp>
    </p:spTree>
    <p:extLst>
      <p:ext uri="{BB962C8B-B14F-4D97-AF65-F5344CB8AC3E}">
        <p14:creationId xmlns:p14="http://schemas.microsoft.com/office/powerpoint/2010/main" val="7492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pPr>
              <a:defRPr/>
            </a:pPr>
            <a:fld id="{43A1C010-D8AD-487A-AE7D-3F1703964013}" type="datetimeFigureOut">
              <a:rPr lang="de-DE" smtClean="0"/>
              <a:pPr>
                <a:defRPr/>
              </a:pPr>
              <a:t>12.04.2017</a:t>
            </a:fld>
            <a:endParaRPr lang="de-DE" dirty="0"/>
          </a:p>
        </p:txBody>
      </p:sp>
      <p:sp>
        <p:nvSpPr>
          <p:cNvPr id="6" name="Fußzeilenplatzhalter 5"/>
          <p:cNvSpPr>
            <a:spLocks noGrp="1"/>
          </p:cNvSpPr>
          <p:nvPr>
            <p:ph type="ftr" sz="quarter" idx="11"/>
          </p:nvPr>
        </p:nvSpPr>
        <p:spPr/>
        <p:txBody>
          <a:bodyPr/>
          <a:lstStyle/>
          <a:p>
            <a:pPr>
              <a:defRPr/>
            </a:pPr>
            <a:endParaRPr lang="de-DE" dirty="0"/>
          </a:p>
        </p:txBody>
      </p:sp>
      <p:sp>
        <p:nvSpPr>
          <p:cNvPr id="7" name="Foliennummernplatzhalter 6"/>
          <p:cNvSpPr>
            <a:spLocks noGrp="1"/>
          </p:cNvSpPr>
          <p:nvPr>
            <p:ph type="sldNum" sz="quarter" idx="12"/>
          </p:nvPr>
        </p:nvSpPr>
        <p:spPr/>
        <p:txBody>
          <a:bodyPr/>
          <a:lstStyle/>
          <a:p>
            <a:pPr>
              <a:defRPr/>
            </a:pPr>
            <a:fld id="{FDEB55E6-EE6D-4627-893E-967B88555388}" type="slidenum">
              <a:rPr lang="de-DE" smtClean="0"/>
              <a:pPr>
                <a:defRPr/>
              </a:pPr>
              <a:t>‹Nr.›</a:t>
            </a:fld>
            <a:endParaRPr lang="de-DE" dirty="0"/>
          </a:p>
        </p:txBody>
      </p:sp>
    </p:spTree>
    <p:extLst>
      <p:ext uri="{BB962C8B-B14F-4D97-AF65-F5344CB8AC3E}">
        <p14:creationId xmlns:p14="http://schemas.microsoft.com/office/powerpoint/2010/main" val="335318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B878186-5145-41C7-B2D0-78550027A9DB}" type="datetimeFigureOut">
              <a:rPr lang="de-DE" smtClean="0"/>
              <a:pPr>
                <a:defRPr/>
              </a:pPr>
              <a:t>12.04.2017</a:t>
            </a:fld>
            <a:endParaRPr lang="de-DE" dirty="0"/>
          </a:p>
        </p:txBody>
      </p:sp>
      <p:sp>
        <p:nvSpPr>
          <p:cNvPr id="5" name="Fußzeilenplatzhalt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dirty="0"/>
          </a:p>
        </p:txBody>
      </p:sp>
      <p:sp>
        <p:nvSpPr>
          <p:cNvPr id="6" name="Foliennummernplatzhalt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5DC3FF1-69D9-4C28-872C-667AF4E0BE12}" type="slidenum">
              <a:rPr lang="de-DE" smtClean="0"/>
              <a:pPr>
                <a:defRPr/>
              </a:pPr>
              <a:t>‹Nr.›</a:t>
            </a:fld>
            <a:endParaRPr lang="de-DE" dirty="0"/>
          </a:p>
        </p:txBody>
      </p:sp>
      <p:pic>
        <p:nvPicPr>
          <p:cNvPr id="7" name="Picture 23" descr="rezreImaghgfe1rer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userDrawn="1"/>
        </p:nvSpPr>
        <p:spPr bwMode="auto">
          <a:xfrm>
            <a:off x="7962904" y="4781550"/>
            <a:ext cx="12619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altLang="de-DE" b="1" dirty="0" smtClean="0">
                <a:solidFill>
                  <a:schemeClr val="bg1"/>
                </a:solidFill>
              </a:rPr>
              <a:t>Page </a:t>
            </a:r>
            <a:fld id="{187593C0-B002-4D9C-BA9B-FE4F9B2EC9F5}" type="slidenum">
              <a:rPr lang="fr-FR" altLang="de-DE" b="1" smtClean="0">
                <a:solidFill>
                  <a:schemeClr val="bg1"/>
                </a:solidFill>
              </a:rPr>
              <a:pPr eaLnBrk="1" hangingPunct="1">
                <a:defRPr/>
              </a:pPr>
              <a:t>‹Nr.›</a:t>
            </a:fld>
            <a:endParaRPr lang="fr-FR" altLang="de-DE" b="1" dirty="0" smtClean="0">
              <a:solidFill>
                <a:schemeClr val="bg1"/>
              </a:solidFill>
            </a:endParaRPr>
          </a:p>
        </p:txBody>
      </p:sp>
    </p:spTree>
    <p:extLst>
      <p:ext uri="{BB962C8B-B14F-4D97-AF65-F5344CB8AC3E}">
        <p14:creationId xmlns:p14="http://schemas.microsoft.com/office/powerpoint/2010/main" val="5620227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opfer.windwahn.de/"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hyperlink" Target="http://www.windwahn.com/wp-content/uploads/2017/04/Tafel-12.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windwahn.com/wp-content/uploads/2017/04/Tafel-16.pdf"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www.windwahn.com/wp-content/uploads/2017/04/Tafel-21.pdf"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windwahn.com/wp-content/uploads/2017/04/Tafel-9.pdf"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1"/>
          <p:cNvSpPr>
            <a:spLocks noChangeArrowheads="1"/>
          </p:cNvSpPr>
          <p:nvPr/>
        </p:nvSpPr>
        <p:spPr bwMode="auto">
          <a:xfrm>
            <a:off x="0" y="0"/>
            <a:ext cx="9144000" cy="5143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de-DE" sz="1800" dirty="0">
              <a:latin typeface="Arial" charset="0"/>
            </a:endParaRPr>
          </a:p>
        </p:txBody>
      </p:sp>
      <p:pic>
        <p:nvPicPr>
          <p:cNvPr id="3075" name="Picture 19" descr="rezreImaghgfe1r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6"/>
          <p:cNvSpPr txBox="1">
            <a:spLocks noChangeArrowheads="1"/>
          </p:cNvSpPr>
          <p:nvPr/>
        </p:nvSpPr>
        <p:spPr bwMode="auto">
          <a:xfrm>
            <a:off x="2756212" y="267496"/>
            <a:ext cx="33843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4400" b="1" dirty="0" smtClean="0">
                <a:latin typeface="Arial" charset="0"/>
              </a:rPr>
              <a:t>Infraschall</a:t>
            </a:r>
            <a:endParaRPr lang="de-DE" altLang="de-DE" sz="4400" b="1" dirty="0">
              <a:latin typeface="Arial" charset="0"/>
            </a:endParaRPr>
          </a:p>
        </p:txBody>
      </p:sp>
      <p:sp>
        <p:nvSpPr>
          <p:cNvPr id="3077" name="Textfeld 1"/>
          <p:cNvSpPr txBox="1">
            <a:spLocks noChangeArrowheads="1"/>
          </p:cNvSpPr>
          <p:nvPr/>
        </p:nvSpPr>
        <p:spPr bwMode="auto">
          <a:xfrm>
            <a:off x="1872972" y="1036935"/>
            <a:ext cx="5081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de-DE" sz="1800" b="1" dirty="0" err="1" smtClean="0">
                <a:latin typeface="Arial" charset="0"/>
              </a:rPr>
              <a:t>Wie</a:t>
            </a:r>
            <a:r>
              <a:rPr lang="en-US" altLang="de-DE" sz="1800" b="1" dirty="0" smtClean="0">
                <a:latin typeface="Arial" charset="0"/>
              </a:rPr>
              <a:t> </a:t>
            </a:r>
            <a:r>
              <a:rPr lang="en-US" altLang="de-DE" sz="1800" b="1" dirty="0" err="1" smtClean="0">
                <a:latin typeface="Arial" charset="0"/>
              </a:rPr>
              <a:t>wirkt</a:t>
            </a:r>
            <a:r>
              <a:rPr lang="en-US" altLang="de-DE" sz="1800" b="1" dirty="0" smtClean="0">
                <a:latin typeface="Arial" charset="0"/>
              </a:rPr>
              <a:t> </a:t>
            </a:r>
            <a:r>
              <a:rPr lang="en-US" altLang="de-DE" sz="1800" b="1" dirty="0" err="1" smtClean="0">
                <a:latin typeface="Arial" charset="0"/>
              </a:rPr>
              <a:t>Schall</a:t>
            </a:r>
            <a:r>
              <a:rPr lang="en-US" altLang="de-DE" sz="1800" b="1" dirty="0" smtClean="0">
                <a:latin typeface="Arial" charset="0"/>
              </a:rPr>
              <a:t>, den man </a:t>
            </a:r>
            <a:r>
              <a:rPr lang="en-US" altLang="de-DE" sz="1800" b="1" dirty="0" err="1" smtClean="0">
                <a:latin typeface="Arial" charset="0"/>
              </a:rPr>
              <a:t>nicht</a:t>
            </a:r>
            <a:r>
              <a:rPr lang="en-US" altLang="de-DE" sz="1800" b="1" dirty="0" smtClean="0">
                <a:latin typeface="Arial" charset="0"/>
              </a:rPr>
              <a:t> </a:t>
            </a:r>
            <a:r>
              <a:rPr lang="en-US" altLang="de-DE" sz="1800" b="1" dirty="0" err="1" smtClean="0">
                <a:latin typeface="Arial" charset="0"/>
              </a:rPr>
              <a:t>hören</a:t>
            </a:r>
            <a:r>
              <a:rPr lang="en-US" altLang="de-DE" sz="1800" b="1" dirty="0" smtClean="0">
                <a:latin typeface="Arial" charset="0"/>
              </a:rPr>
              <a:t> </a:t>
            </a:r>
            <a:r>
              <a:rPr lang="en-US" altLang="de-DE" sz="1800" b="1" dirty="0" err="1" smtClean="0">
                <a:latin typeface="Arial" charset="0"/>
              </a:rPr>
              <a:t>kann</a:t>
            </a:r>
            <a:r>
              <a:rPr lang="en-US" altLang="de-DE" sz="1800" b="1" dirty="0" smtClean="0">
                <a:latin typeface="Arial" charset="0"/>
              </a:rPr>
              <a:t>?</a:t>
            </a:r>
            <a:endParaRPr lang="de-DE" altLang="de-DE" sz="1800" dirty="0">
              <a:latin typeface="Arial" charset="0"/>
            </a:endParaRPr>
          </a:p>
        </p:txBody>
      </p:sp>
      <p:sp>
        <p:nvSpPr>
          <p:cNvPr id="3079" name="Textfeld 5"/>
          <p:cNvSpPr txBox="1">
            <a:spLocks noChangeArrowheads="1"/>
          </p:cNvSpPr>
          <p:nvPr/>
        </p:nvSpPr>
        <p:spPr bwMode="auto">
          <a:xfrm>
            <a:off x="1278163" y="4373617"/>
            <a:ext cx="6391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800" dirty="0">
                <a:latin typeface="Arial" charset="0"/>
              </a:rPr>
              <a:t>Ein Windwahn-Vortrag von Jutta Reichardt &amp; Marco Bernardi</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8" y="1734368"/>
            <a:ext cx="3249375" cy="24215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843560"/>
            <a:ext cx="7632848" cy="4247317"/>
          </a:xfrm>
          <a:prstGeom prst="rect">
            <a:avLst/>
          </a:prstGeom>
          <a:noFill/>
        </p:spPr>
        <p:txBody>
          <a:bodyPr wrap="square" rtlCol="0">
            <a:spAutoFit/>
          </a:bodyPr>
          <a:lstStyle/>
          <a:p>
            <a:r>
              <a:rPr lang="de-DE" sz="2000" b="1" dirty="0"/>
              <a:t>Dauer und Dosis machen die </a:t>
            </a:r>
            <a:r>
              <a:rPr lang="de-DE" sz="2000" b="1" dirty="0" smtClean="0"/>
              <a:t>Wirkung</a:t>
            </a:r>
          </a:p>
          <a:p>
            <a:endParaRPr lang="de-DE" dirty="0"/>
          </a:p>
          <a:p>
            <a:pPr marL="285750" indent="-285750">
              <a:buFont typeface="Arial" panose="020B0604020202020204" pitchFamily="34" charset="0"/>
              <a:buChar char="•"/>
            </a:pPr>
            <a:r>
              <a:rPr lang="de-DE" sz="1600" dirty="0"/>
              <a:t>Herabsetzung der Atemfrequenz mit Verschlechterung von Atemwegserkrankungen und </a:t>
            </a:r>
            <a:r>
              <a:rPr lang="de-DE" sz="1600" dirty="0" smtClean="0"/>
              <a:t>der Sauerstoffversorgung im Körper</a:t>
            </a:r>
            <a:endParaRPr lang="de-DE" sz="1600" dirty="0"/>
          </a:p>
          <a:p>
            <a:pPr marL="285750" indent="-285750">
              <a:buFont typeface="Arial" panose="020B0604020202020204" pitchFamily="34" charset="0"/>
              <a:buChar char="•"/>
            </a:pPr>
            <a:r>
              <a:rPr lang="de-DE" sz="1600" dirty="0"/>
              <a:t>Veränderungen in der Cortisol-Ausschüttung im Sinne von chronischem Stress mit nächtlicher Unruhe und Schlafstörungen</a:t>
            </a:r>
          </a:p>
          <a:p>
            <a:pPr marL="285750" indent="-285750">
              <a:buFont typeface="Arial" panose="020B0604020202020204" pitchFamily="34" charset="0"/>
              <a:buChar char="•"/>
            </a:pPr>
            <a:r>
              <a:rPr lang="de-DE" sz="1600" dirty="0"/>
              <a:t>Veränderung der Hirnphysiologie mit Auswirkung auf Emotionale Labilität, Depression, Burn-out u. ä.</a:t>
            </a:r>
          </a:p>
          <a:p>
            <a:pPr marL="285750" indent="-285750">
              <a:buFont typeface="Arial" panose="020B0604020202020204" pitchFamily="34" charset="0"/>
              <a:buChar char="•"/>
            </a:pPr>
            <a:r>
              <a:rPr lang="de-DE" sz="1600" dirty="0"/>
              <a:t>Erhöhung des Blutdruckes, Verminderung der Anpassungsfähigkeit des Herzens, Zunahme des </a:t>
            </a:r>
            <a:r>
              <a:rPr lang="de-DE" sz="1600" dirty="0" smtClean="0"/>
              <a:t>Herzinfarktrisikos</a:t>
            </a:r>
          </a:p>
          <a:p>
            <a:endParaRPr lang="de-DE" b="1" dirty="0"/>
          </a:p>
          <a:p>
            <a:r>
              <a:rPr lang="de-DE" b="1" u="sng" dirty="0" smtClean="0"/>
              <a:t>Bei </a:t>
            </a:r>
            <a:r>
              <a:rPr lang="de-DE" b="1" u="sng" dirty="0"/>
              <a:t>Langzeitexposition:  </a:t>
            </a:r>
            <a:endParaRPr lang="de-DE" b="1" u="sng" dirty="0" smtClean="0"/>
          </a:p>
          <a:p>
            <a:endParaRPr lang="de-DE" b="1" u="sng" dirty="0" smtClean="0"/>
          </a:p>
          <a:p>
            <a:pPr marL="285750" indent="-285750">
              <a:buFont typeface="Arial" panose="020B0604020202020204" pitchFamily="34" charset="0"/>
              <a:buChar char="•"/>
            </a:pPr>
            <a:r>
              <a:rPr lang="de-DE" sz="1600" dirty="0" smtClean="0"/>
              <a:t>Immunschwäche </a:t>
            </a:r>
            <a:r>
              <a:rPr lang="de-DE" sz="1600" dirty="0"/>
              <a:t>und Herz-Rhythmusstörungen bereiten den Weg für lebensbedrohliche Erkrankungen.</a:t>
            </a:r>
          </a:p>
          <a:p>
            <a:endParaRPr lang="de-DE" dirty="0"/>
          </a:p>
        </p:txBody>
      </p:sp>
    </p:spTree>
    <p:extLst>
      <p:ext uri="{BB962C8B-B14F-4D97-AF65-F5344CB8AC3E}">
        <p14:creationId xmlns:p14="http://schemas.microsoft.com/office/powerpoint/2010/main" val="1803030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524" y="915566"/>
            <a:ext cx="8424935" cy="4124206"/>
          </a:xfrm>
          <a:prstGeom prst="rect">
            <a:avLst/>
          </a:prstGeom>
          <a:noFill/>
        </p:spPr>
        <p:txBody>
          <a:bodyPr wrap="square" rtlCol="0">
            <a:spAutoFit/>
          </a:bodyPr>
          <a:lstStyle/>
          <a:p>
            <a:r>
              <a:rPr lang="de-DE" sz="2000" b="1" dirty="0"/>
              <a:t>Wer ist gefährdet durch Infraschall?</a:t>
            </a:r>
          </a:p>
          <a:p>
            <a:endParaRPr lang="de-DE" dirty="0"/>
          </a:p>
          <a:p>
            <a:r>
              <a:rPr lang="de-DE" sz="1400" b="1" dirty="0"/>
              <a:t>Kinder, Schwangere, alte Menschen, Vorgeschädigte und sensible Menschen. Bereits vorhandene Erkrankungen verschlimmern sich und werden ggf. lebensbedrohend</a:t>
            </a:r>
            <a:r>
              <a:rPr lang="de-DE" sz="1400" dirty="0" smtClean="0"/>
              <a:t>.</a:t>
            </a:r>
          </a:p>
          <a:p>
            <a:endParaRPr lang="de-DE" sz="1400" dirty="0"/>
          </a:p>
          <a:p>
            <a:r>
              <a:rPr lang="de-DE" sz="1400" b="1" dirty="0"/>
              <a:t>Aber auch Tiere leiden</a:t>
            </a:r>
            <a:r>
              <a:rPr lang="de-DE" sz="1400" dirty="0"/>
              <a:t>:   </a:t>
            </a:r>
            <a:endParaRPr lang="de-DE" sz="1400" dirty="0" smtClean="0"/>
          </a:p>
          <a:p>
            <a:r>
              <a:rPr lang="de-DE" sz="1400" dirty="0" smtClean="0"/>
              <a:t>Missbildungen</a:t>
            </a:r>
            <a:r>
              <a:rPr lang="de-DE" sz="1400" dirty="0"/>
              <a:t>, Totgeburten, </a:t>
            </a:r>
            <a:endParaRPr lang="de-DE" sz="1400" dirty="0" smtClean="0"/>
          </a:p>
          <a:p>
            <a:r>
              <a:rPr lang="de-DE" sz="1400" dirty="0" smtClean="0"/>
              <a:t>Aggressivität</a:t>
            </a:r>
            <a:r>
              <a:rPr lang="de-DE" sz="1400" dirty="0"/>
              <a:t>, Verlust von </a:t>
            </a:r>
            <a:endParaRPr lang="de-DE" sz="1400" dirty="0" smtClean="0"/>
          </a:p>
          <a:p>
            <a:r>
              <a:rPr lang="de-DE" sz="1400" dirty="0" smtClean="0"/>
              <a:t>Sozialverhalten </a:t>
            </a:r>
            <a:r>
              <a:rPr lang="de-DE" sz="1400" dirty="0"/>
              <a:t>und andere </a:t>
            </a:r>
            <a:endParaRPr lang="de-DE" sz="1400" dirty="0" smtClean="0"/>
          </a:p>
          <a:p>
            <a:r>
              <a:rPr lang="de-DE" sz="1400" dirty="0" smtClean="0"/>
              <a:t>Verhaltensstörungen </a:t>
            </a:r>
            <a:r>
              <a:rPr lang="de-DE" sz="1400" dirty="0"/>
              <a:t>treten </a:t>
            </a:r>
            <a:endParaRPr lang="de-DE" sz="1400" dirty="0" smtClean="0"/>
          </a:p>
          <a:p>
            <a:r>
              <a:rPr lang="de-DE" sz="1400" dirty="0" smtClean="0"/>
              <a:t>bei </a:t>
            </a:r>
            <a:r>
              <a:rPr lang="de-DE" sz="1400" dirty="0"/>
              <a:t>Säugetieren und bei Vögeln </a:t>
            </a:r>
            <a:endParaRPr lang="de-DE" sz="1400" dirty="0" smtClean="0"/>
          </a:p>
          <a:p>
            <a:r>
              <a:rPr lang="de-DE" sz="1400" dirty="0" smtClean="0"/>
              <a:t>auf</a:t>
            </a:r>
            <a:r>
              <a:rPr lang="de-DE" sz="1400" dirty="0"/>
              <a:t>.</a:t>
            </a:r>
          </a:p>
          <a:p>
            <a:r>
              <a:rPr lang="de-DE" sz="1400" dirty="0"/>
              <a:t>Sie zeigen ein Meide-Verhalten </a:t>
            </a:r>
            <a:endParaRPr lang="de-DE" sz="1400" dirty="0" smtClean="0"/>
          </a:p>
          <a:p>
            <a:r>
              <a:rPr lang="de-DE" sz="1400" dirty="0" smtClean="0"/>
              <a:t>und </a:t>
            </a:r>
            <a:r>
              <a:rPr lang="de-DE" sz="1400" dirty="0"/>
              <a:t>versuchen durch häufigen </a:t>
            </a:r>
            <a:endParaRPr lang="de-DE" sz="1400" dirty="0" smtClean="0"/>
          </a:p>
          <a:p>
            <a:r>
              <a:rPr lang="de-DE" sz="1400" dirty="0" smtClean="0"/>
              <a:t>Ortswechsel </a:t>
            </a:r>
            <a:r>
              <a:rPr lang="de-DE" sz="1400" dirty="0"/>
              <a:t>den Einflüssen von </a:t>
            </a:r>
            <a:endParaRPr lang="de-DE" sz="1400" dirty="0" smtClean="0"/>
          </a:p>
          <a:p>
            <a:r>
              <a:rPr lang="de-DE" sz="1400" dirty="0" smtClean="0"/>
              <a:t>Infraschall </a:t>
            </a:r>
            <a:r>
              <a:rPr lang="de-DE" sz="1400" dirty="0"/>
              <a:t>zu entgehen,  Pferde </a:t>
            </a:r>
            <a:endParaRPr lang="de-DE" sz="1400" dirty="0" smtClean="0"/>
          </a:p>
          <a:p>
            <a:r>
              <a:rPr lang="de-DE" sz="1400" dirty="0" smtClean="0"/>
              <a:t>z.B</a:t>
            </a:r>
            <a:r>
              <a:rPr lang="de-DE" sz="1400" dirty="0"/>
              <a:t>. brechen aus und gehen durch </a:t>
            </a:r>
            <a:endParaRPr lang="de-DE" sz="1400" dirty="0" smtClean="0"/>
          </a:p>
          <a:p>
            <a:r>
              <a:rPr lang="de-DE" sz="1400" dirty="0" smtClean="0"/>
              <a:t>Zäune</a:t>
            </a:r>
            <a:r>
              <a:rPr lang="de-DE" sz="1400" dirty="0"/>
              <a:t>, Hunde verkriechen sich.</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33520" t="7391" r="22285" b="50000"/>
          <a:stretch/>
        </p:blipFill>
        <p:spPr>
          <a:xfrm>
            <a:off x="6228188" y="2283720"/>
            <a:ext cx="2602741" cy="1882024"/>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1947" t="28964" r="13896"/>
          <a:stretch/>
        </p:blipFill>
        <p:spPr>
          <a:xfrm>
            <a:off x="3203848" y="2899903"/>
            <a:ext cx="2836112" cy="2037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3668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11510"/>
            <a:ext cx="8316416" cy="3997659"/>
          </a:xfrm>
          <a:prstGeom prst="rect">
            <a:avLst/>
          </a:prstGeom>
        </p:spPr>
      </p:pic>
      <p:sp>
        <p:nvSpPr>
          <p:cNvPr id="3" name="Textfeld 2"/>
          <p:cNvSpPr txBox="1"/>
          <p:nvPr/>
        </p:nvSpPr>
        <p:spPr>
          <a:xfrm>
            <a:off x="414484" y="4515966"/>
            <a:ext cx="286137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dirty="0">
                <a:hlinkClick r:id="rId3"/>
              </a:rPr>
              <a:t>www.opfer.windwahn.de</a:t>
            </a:r>
            <a:r>
              <a:rPr lang="de-DE" dirty="0" smtClean="0"/>
              <a:t> </a:t>
            </a:r>
            <a:endParaRPr lang="de-DE" dirty="0"/>
          </a:p>
        </p:txBody>
      </p:sp>
      <p:sp>
        <p:nvSpPr>
          <p:cNvPr id="5" name="Textfeld 4"/>
          <p:cNvSpPr txBox="1"/>
          <p:nvPr/>
        </p:nvSpPr>
        <p:spPr>
          <a:xfrm>
            <a:off x="2113864" y="598146"/>
            <a:ext cx="4814203" cy="369332"/>
          </a:xfrm>
          <a:prstGeom prst="rect">
            <a:avLst/>
          </a:prstGeom>
          <a:noFill/>
        </p:spPr>
        <p:txBody>
          <a:bodyPr wrap="none" rtlCol="0">
            <a:spAutoFit/>
          </a:bodyPr>
          <a:lstStyle/>
          <a:p>
            <a:r>
              <a:rPr lang="de-DE" dirty="0" smtClean="0"/>
              <a:t>Verteilung der Symptome (Stand 31.03.2017)</a:t>
            </a:r>
            <a:endParaRPr lang="de-DE" dirty="0"/>
          </a:p>
        </p:txBody>
      </p:sp>
      <p:sp>
        <p:nvSpPr>
          <p:cNvPr id="2" name="Textfeld 1"/>
          <p:cNvSpPr txBox="1"/>
          <p:nvPr/>
        </p:nvSpPr>
        <p:spPr>
          <a:xfrm>
            <a:off x="655865" y="3786594"/>
            <a:ext cx="1475853" cy="369332"/>
          </a:xfrm>
          <a:prstGeom prst="rect">
            <a:avLst/>
          </a:prstGeom>
          <a:noFill/>
        </p:spPr>
        <p:txBody>
          <a:bodyPr wrap="none" rtlCol="0">
            <a:spAutoFit/>
          </a:bodyPr>
          <a:lstStyle/>
          <a:p>
            <a:r>
              <a:rPr lang="de-DE" dirty="0" smtClean="0">
                <a:hlinkClick r:id="rId4"/>
              </a:rPr>
              <a:t>Text Tafel 12</a:t>
            </a:r>
            <a:endParaRPr lang="de-DE" dirty="0"/>
          </a:p>
        </p:txBody>
      </p:sp>
    </p:spTree>
    <p:extLst>
      <p:ext uri="{BB962C8B-B14F-4D97-AF65-F5344CB8AC3E}">
        <p14:creationId xmlns:p14="http://schemas.microsoft.com/office/powerpoint/2010/main" val="624485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9512" y="619185"/>
            <a:ext cx="7632848" cy="2123658"/>
          </a:xfrm>
          <a:prstGeom prst="rect">
            <a:avLst/>
          </a:prstGeom>
        </p:spPr>
        <p:txBody>
          <a:bodyPr wrap="square">
            <a:spAutoFit/>
          </a:bodyPr>
          <a:lstStyle/>
          <a:p>
            <a:r>
              <a:rPr lang="de-DE" sz="1600" b="1" dirty="0" smtClean="0"/>
              <a:t>Medikamenten-Junkies durch Windkraftschall? </a:t>
            </a:r>
            <a:endParaRPr lang="de-DE" sz="1600" dirty="0"/>
          </a:p>
          <a:p>
            <a:endParaRPr lang="de-DE" sz="1600" dirty="0" smtClean="0"/>
          </a:p>
          <a:p>
            <a:r>
              <a:rPr lang="de-DE" sz="1600" dirty="0" smtClean="0"/>
              <a:t>In der Tat werden alle Patienten, die mit Windturbinensyndrom, der Vibrations-akustischen Krankheit, Herzkreislaufsymptomen und anderen Beschwerden  zum Arzt gehen, von diesem behandelt – in erster Linie mit Medikamenten.</a:t>
            </a:r>
          </a:p>
          <a:p>
            <a:r>
              <a:rPr lang="de-DE" sz="1600" dirty="0" smtClean="0"/>
              <a:t>Blutdrucksenker – Schlafmittel – Betablocker – Antidepressiva – Kopfschmerzmittel – Beruhigungsmittel - Mittel gegen Schwindel / Morbus </a:t>
            </a:r>
            <a:r>
              <a:rPr lang="de-DE" sz="1600" dirty="0" err="1" smtClean="0"/>
              <a:t>Ménière</a:t>
            </a:r>
            <a:r>
              <a:rPr lang="de-DE" sz="1600" dirty="0" smtClean="0"/>
              <a:t> und gegen Übelkeit.</a:t>
            </a:r>
            <a:endParaRPr lang="de-DE" sz="1600" dirty="0"/>
          </a:p>
        </p:txBody>
      </p:sp>
      <p:sp>
        <p:nvSpPr>
          <p:cNvPr id="3" name="Textfeld 2"/>
          <p:cNvSpPr txBox="1"/>
          <p:nvPr/>
        </p:nvSpPr>
        <p:spPr>
          <a:xfrm>
            <a:off x="179512" y="2872703"/>
            <a:ext cx="8094342" cy="338554"/>
          </a:xfrm>
          <a:prstGeom prst="rect">
            <a:avLst/>
          </a:prstGeom>
          <a:noFill/>
        </p:spPr>
        <p:txBody>
          <a:bodyPr wrap="square" rtlCol="0">
            <a:spAutoFit/>
          </a:bodyPr>
          <a:lstStyle/>
          <a:p>
            <a:r>
              <a:rPr lang="de-DE" sz="1600" b="1" dirty="0"/>
              <a:t>Schäden durch Infraschall sind keine wissenschaftliche </a:t>
            </a:r>
            <a:r>
              <a:rPr lang="de-DE" sz="1600" b="1" dirty="0" smtClean="0"/>
              <a:t>Spinnerei! </a:t>
            </a:r>
          </a:p>
        </p:txBody>
      </p:sp>
      <p:sp>
        <p:nvSpPr>
          <p:cNvPr id="4" name="Shape 116"/>
          <p:cNvSpPr txBox="1">
            <a:spLocks/>
          </p:cNvSpPr>
          <p:nvPr/>
        </p:nvSpPr>
        <p:spPr>
          <a:xfrm>
            <a:off x="393827" y="3601450"/>
            <a:ext cx="7906671" cy="1130539"/>
          </a:xfrm>
          <a:prstGeom prst="rect">
            <a:avLst/>
          </a:prstGeom>
          <a:effectLst/>
        </p:spPr>
        <p:txBody>
          <a:bodyPr lIns="0" tIns="0" rIns="0" bIns="0">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Bef>
                <a:spcPts val="600"/>
              </a:spcBef>
              <a:defRPr sz="1800">
                <a:solidFill>
                  <a:srgbClr val="000000"/>
                </a:solidFill>
                <a:effectLst/>
                <a:uFillTx/>
              </a:defRPr>
            </a:pPr>
            <a:r>
              <a:rPr lang="de-DE" sz="1600" b="1" dirty="0" smtClean="0">
                <a:uFill>
                  <a:solidFill>
                    <a:srgbClr val="FFFFFF"/>
                  </a:solidFill>
                </a:uFill>
              </a:rPr>
              <a:t>Schäden durch Infraschall sind von den Krankenkassen anerkannt und werden den behandelnden Ärzten vergütet:</a:t>
            </a:r>
          </a:p>
          <a:p>
            <a:pPr marL="472965" indent="-472965">
              <a:lnSpc>
                <a:spcPct val="90000"/>
              </a:lnSpc>
              <a:spcBef>
                <a:spcPts val="900"/>
              </a:spcBef>
              <a:defRPr sz="1800">
                <a:solidFill>
                  <a:srgbClr val="000000"/>
                </a:solidFill>
                <a:effectLst/>
                <a:uFillTx/>
              </a:defRPr>
            </a:pPr>
            <a:r>
              <a:rPr lang="de-DE" sz="1600" b="1" dirty="0" smtClean="0">
                <a:solidFill>
                  <a:srgbClr val="AE1517"/>
                </a:solidFill>
                <a:uFill>
                  <a:solidFill>
                    <a:srgbClr val="FFFF00"/>
                  </a:solidFill>
                </a:uFill>
                <a:latin typeface="Tahoma Negreta"/>
                <a:ea typeface="Tahoma Negreta"/>
                <a:cs typeface="Tahoma Negreta"/>
                <a:sym typeface="Tahoma Negreta"/>
              </a:rPr>
              <a:t>T 75.2 (ICD-10-GM2010)  </a:t>
            </a:r>
          </a:p>
          <a:p>
            <a:pPr marL="0" indent="0">
              <a:lnSpc>
                <a:spcPct val="90000"/>
              </a:lnSpc>
              <a:spcBef>
                <a:spcPts val="900"/>
              </a:spcBef>
              <a:buNone/>
              <a:defRPr sz="1800">
                <a:solidFill>
                  <a:srgbClr val="000000"/>
                </a:solidFill>
                <a:effectLst/>
                <a:uFillTx/>
              </a:defRPr>
            </a:pPr>
            <a:r>
              <a:rPr lang="de-DE" sz="1600" b="1" dirty="0">
                <a:solidFill>
                  <a:srgbClr val="AE1517"/>
                </a:solidFill>
                <a:uFill>
                  <a:solidFill>
                    <a:srgbClr val="FFFF00"/>
                  </a:solidFill>
                </a:uFill>
                <a:latin typeface="Tahoma Negreta"/>
                <a:ea typeface="Tahoma Negreta"/>
                <a:cs typeface="Tahoma Negreta"/>
                <a:sym typeface="Tahoma Negreta"/>
              </a:rPr>
              <a:t> </a:t>
            </a:r>
            <a:r>
              <a:rPr lang="de-DE" sz="1600" b="1" dirty="0" smtClean="0">
                <a:solidFill>
                  <a:srgbClr val="AE1517"/>
                </a:solidFill>
                <a:uFill>
                  <a:solidFill>
                    <a:srgbClr val="FFFF00"/>
                  </a:solidFill>
                </a:uFill>
                <a:latin typeface="Tahoma Negreta"/>
                <a:ea typeface="Tahoma Negreta"/>
                <a:cs typeface="Tahoma Negreta"/>
                <a:sym typeface="Tahoma Negreta"/>
              </a:rPr>
              <a:t>       </a:t>
            </a:r>
            <a:r>
              <a:rPr lang="de-DE" sz="1600" b="1" dirty="0" smtClean="0">
                <a:uFill>
                  <a:solidFill>
                    <a:srgbClr val="FFFFFF"/>
                  </a:solidFill>
                </a:uFill>
                <a:latin typeface="Tahoma Negreta"/>
                <a:ea typeface="Tahoma Negreta"/>
                <a:cs typeface="Tahoma Negreta"/>
                <a:sym typeface="Tahoma Negreta"/>
              </a:rPr>
              <a:t>Schäden durch Vibration und Schwindel durch Infraschall</a:t>
            </a:r>
            <a:endParaRPr lang="de-DE" sz="1600" b="1" dirty="0">
              <a:uFill>
                <a:solidFill>
                  <a:srgbClr val="FFFFFF"/>
                </a:solidFill>
              </a:uFill>
            </a:endParaRPr>
          </a:p>
        </p:txBody>
      </p:sp>
      <p:sp>
        <p:nvSpPr>
          <p:cNvPr id="5" name="Textfeld 4"/>
          <p:cNvSpPr txBox="1"/>
          <p:nvPr/>
        </p:nvSpPr>
        <p:spPr>
          <a:xfrm>
            <a:off x="205890" y="3293674"/>
            <a:ext cx="6534220" cy="307777"/>
          </a:xfrm>
          <a:prstGeom prst="rect">
            <a:avLst/>
          </a:prstGeom>
          <a:noFill/>
        </p:spPr>
        <p:txBody>
          <a:bodyPr wrap="square" rtlCol="0">
            <a:spAutoFit/>
          </a:bodyPr>
          <a:lstStyle/>
          <a:p>
            <a:r>
              <a:rPr lang="de-DE" sz="1400" b="1" dirty="0" smtClean="0"/>
              <a:t>Oder warum gibt es die Abrechnungsziffer T 75.2 ?!</a:t>
            </a:r>
            <a:endParaRPr lang="de-DE" sz="1400" b="1" dirty="0"/>
          </a:p>
        </p:txBody>
      </p:sp>
    </p:spTree>
    <p:extLst>
      <p:ext uri="{BB962C8B-B14F-4D97-AF65-F5344CB8AC3E}">
        <p14:creationId xmlns:p14="http://schemas.microsoft.com/office/powerpoint/2010/main" val="256977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630892"/>
            <a:ext cx="7992888" cy="406265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de-DE" b="1" dirty="0" smtClean="0"/>
              <a:t>Warum Schallmessungen so wichtig sind:</a:t>
            </a:r>
            <a:br>
              <a:rPr lang="de-DE" b="1" dirty="0" smtClean="0"/>
            </a:br>
            <a:r>
              <a:rPr lang="de-DE" b="1" dirty="0" smtClean="0"/>
              <a:t/>
            </a:r>
            <a:br>
              <a:rPr lang="de-DE" b="1" dirty="0" smtClean="0"/>
            </a:br>
            <a:r>
              <a:rPr lang="de-DE" sz="1600" dirty="0" smtClean="0"/>
              <a:t>- Beweiserhebung für Klagen auf Abschaltung</a:t>
            </a:r>
            <a:r>
              <a:rPr lang="de-DE" sz="1600" dirty="0"/>
              <a:t> </a:t>
            </a:r>
            <a:r>
              <a:rPr lang="de-DE" sz="1600" dirty="0" smtClean="0"/>
              <a:t>und Rückbau von WEA wegen </a:t>
            </a:r>
            <a:br>
              <a:rPr lang="de-DE" sz="1600" dirty="0" smtClean="0"/>
            </a:br>
            <a:r>
              <a:rPr lang="de-DE" sz="1600" dirty="0" smtClean="0"/>
              <a:t>unzumutbarer Schallbeeinträchtigung, Entschädigungszahlungen oder Abfindungen</a:t>
            </a:r>
            <a:br>
              <a:rPr lang="de-DE" sz="1600" dirty="0" smtClean="0"/>
            </a:br>
            <a:endParaRPr lang="de-DE" sz="1600" dirty="0" smtClean="0"/>
          </a:p>
          <a:p>
            <a:r>
              <a:rPr lang="de-DE" sz="1600" dirty="0" smtClean="0"/>
              <a:t>- Gegenbeweis zu Behördenmessungen, die i.d.R. von Messinstituten der Windkraftbranche durchgeführt werden, also entsprechend „gefällig“ sind (Siehe Gut-</a:t>
            </a:r>
            <a:br>
              <a:rPr lang="de-DE" sz="1600" dirty="0" smtClean="0"/>
            </a:br>
            <a:r>
              <a:rPr lang="de-DE" sz="1600" dirty="0" smtClean="0"/>
              <a:t>achten zum Artenschutz: Relevante Arten sind im Allgemeinen bei Kartierungen durch Gutachterbüros der Projektierer nie vorhanden…)</a:t>
            </a:r>
          </a:p>
          <a:p>
            <a:r>
              <a:rPr lang="de-DE" sz="1600" dirty="0" smtClean="0"/>
              <a:t/>
            </a:r>
            <a:br>
              <a:rPr lang="de-DE" sz="1600" dirty="0" smtClean="0"/>
            </a:br>
            <a:r>
              <a:rPr lang="de-DE" sz="1600" dirty="0" smtClean="0"/>
              <a:t>- Beweis dass bei Ihnen </a:t>
            </a:r>
            <a:r>
              <a:rPr lang="de-DE" sz="1600" dirty="0" err="1" smtClean="0"/>
              <a:t>Infra</a:t>
            </a:r>
            <a:r>
              <a:rPr lang="de-DE" sz="1600" dirty="0" smtClean="0"/>
              <a:t>- und Körperschall anliegt, falls Sie ein medizinisches Gutachten zu Ihren Krankheitssymptomen erstellen lassen, z.B. im Klagefall </a:t>
            </a:r>
          </a:p>
          <a:p>
            <a:endParaRPr lang="de-DE" sz="1400" dirty="0" smtClean="0"/>
          </a:p>
          <a:p>
            <a:r>
              <a:rPr lang="de-DE" sz="1600" b="1" dirty="0" smtClean="0"/>
              <a:t>Mit SAM </a:t>
            </a:r>
            <a:r>
              <a:rPr lang="de-DE" sz="1600" b="1" dirty="0"/>
              <a:t>S</a:t>
            </a:r>
            <a:r>
              <a:rPr lang="de-DE" sz="1600" b="1" dirty="0" smtClean="0"/>
              <a:t>cribe MKII und Mikrobar20 können Sie zwei hochwertige </a:t>
            </a:r>
            <a:r>
              <a:rPr lang="de-DE" sz="1600" b="1" dirty="0" err="1" smtClean="0"/>
              <a:t>Meßsysteme</a:t>
            </a:r>
            <a:r>
              <a:rPr lang="de-DE" sz="1600" b="1" dirty="0" smtClean="0"/>
              <a:t> über die unabhängige Gutachter- und Sachverständigen-Zentrale (</a:t>
            </a:r>
            <a:r>
              <a:rPr lang="de-DE" sz="1600" b="1" dirty="0" err="1" smtClean="0"/>
              <a:t>GusZ</a:t>
            </a:r>
            <a:r>
              <a:rPr lang="de-DE" sz="1600" b="1" dirty="0" smtClean="0"/>
              <a:t>) preisgünstig ausleihen.</a:t>
            </a:r>
          </a:p>
          <a:p>
            <a:r>
              <a:rPr lang="de-DE" sz="1600" b="1" dirty="0" smtClean="0"/>
              <a:t>Für Beweismessungen im Klagefall wenden Sie sich direkt an GuSZ und lassen sich beraten</a:t>
            </a:r>
            <a:r>
              <a:rPr lang="de-DE" sz="1400" b="1" dirty="0" smtClean="0"/>
              <a:t>.</a:t>
            </a:r>
            <a:endParaRPr lang="de-DE" b="1" dirty="0" smtClean="0"/>
          </a:p>
        </p:txBody>
      </p:sp>
    </p:spTree>
    <p:extLst>
      <p:ext uri="{BB962C8B-B14F-4D97-AF65-F5344CB8AC3E}">
        <p14:creationId xmlns:p14="http://schemas.microsoft.com/office/powerpoint/2010/main" val="3112978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771550"/>
            <a:ext cx="8136904" cy="4278094"/>
          </a:xfrm>
          <a:prstGeom prst="rect">
            <a:avLst/>
          </a:prstGeom>
          <a:noFill/>
        </p:spPr>
        <p:txBody>
          <a:bodyPr wrap="square" rtlCol="0">
            <a:spAutoFit/>
          </a:bodyPr>
          <a:lstStyle/>
          <a:p>
            <a:r>
              <a:rPr lang="de-DE" sz="2000" b="1" dirty="0"/>
              <a:t>TA Lärm von </a:t>
            </a:r>
            <a:r>
              <a:rPr lang="de-DE" sz="2000" b="1" dirty="0" smtClean="0"/>
              <a:t>1968 – zuletzt überarbeitet 1998</a:t>
            </a:r>
            <a:r>
              <a:rPr lang="de-DE" b="1" dirty="0" smtClean="0"/>
              <a:t/>
            </a:r>
            <a:br>
              <a:rPr lang="de-DE" b="1" dirty="0" smtClean="0"/>
            </a:br>
            <a:r>
              <a:rPr lang="de-DE" b="1" dirty="0" smtClean="0"/>
              <a:t>Falsche </a:t>
            </a:r>
            <a:r>
              <a:rPr lang="de-DE" b="1" dirty="0"/>
              <a:t>Voraussetzungen für richtige Messungen</a:t>
            </a:r>
            <a:r>
              <a:rPr lang="de-DE" dirty="0"/>
              <a:t/>
            </a:r>
            <a:br>
              <a:rPr lang="de-DE" dirty="0"/>
            </a:br>
            <a:r>
              <a:rPr lang="de-DE" dirty="0"/>
              <a:t/>
            </a:r>
            <a:br>
              <a:rPr lang="de-DE" dirty="0"/>
            </a:br>
            <a:r>
              <a:rPr lang="de-DE" dirty="0" smtClean="0"/>
              <a:t>So alt die TA Lärm ist, so ungeeignet ist sie für die Beurteilung moderner WEA</a:t>
            </a:r>
          </a:p>
          <a:p>
            <a:endParaRPr lang="de-DE" dirty="0"/>
          </a:p>
          <a:p>
            <a:pPr marL="742950" lvl="1" indent="-285750">
              <a:buFont typeface="Arial" panose="020B0604020202020204" pitchFamily="34" charset="0"/>
              <a:buChar char="•"/>
            </a:pPr>
            <a:r>
              <a:rPr lang="de-DE" dirty="0" smtClean="0"/>
              <a:t>Punktförmige Lärmquelle in max. 30m Höhe</a:t>
            </a:r>
          </a:p>
          <a:p>
            <a:pPr marL="742950" lvl="1" indent="-285750">
              <a:buFont typeface="Arial" panose="020B0604020202020204" pitchFamily="34" charset="0"/>
              <a:buChar char="•"/>
            </a:pPr>
            <a:r>
              <a:rPr lang="de-DE" dirty="0" smtClean="0"/>
              <a:t>Kugelförmige Ausbreitung</a:t>
            </a:r>
          </a:p>
          <a:p>
            <a:pPr marL="742950" lvl="1" indent="-285750">
              <a:buFont typeface="Arial" panose="020B0604020202020204" pitchFamily="34" charset="0"/>
              <a:buChar char="•"/>
            </a:pPr>
            <a:r>
              <a:rPr lang="de-DE" dirty="0" smtClean="0"/>
              <a:t>Nur A-gewichtete Messungen</a:t>
            </a:r>
          </a:p>
          <a:p>
            <a:pPr marL="742950" lvl="1" indent="-285750">
              <a:buFont typeface="Arial" panose="020B0604020202020204" pitchFamily="34" charset="0"/>
              <a:buChar char="•"/>
            </a:pPr>
            <a:r>
              <a:rPr lang="de-DE" dirty="0" smtClean="0"/>
              <a:t>Keine Innenraummessung während der Genehmigungsphase</a:t>
            </a:r>
          </a:p>
          <a:p>
            <a:pPr marL="742950" lvl="1" indent="-285750">
              <a:buFont typeface="Arial" panose="020B0604020202020204" pitchFamily="34" charset="0"/>
              <a:buChar char="•"/>
            </a:pPr>
            <a:r>
              <a:rPr lang="de-DE" dirty="0" err="1" smtClean="0"/>
              <a:t>Infraschallbereich</a:t>
            </a:r>
            <a:r>
              <a:rPr lang="de-DE" dirty="0" smtClean="0"/>
              <a:t> bleibt unberücksichtigt</a:t>
            </a:r>
          </a:p>
          <a:p>
            <a:endParaRPr lang="de-DE" dirty="0" smtClean="0"/>
          </a:p>
          <a:p>
            <a:r>
              <a:rPr lang="de-DE" b="1" dirty="0" smtClean="0"/>
              <a:t>Diese Unzulänglichkeiten kommen Betreibern und Genehmigungsbehörden sehr entgegen.</a:t>
            </a:r>
          </a:p>
          <a:p>
            <a:r>
              <a:rPr lang="de-DE" b="1" dirty="0"/>
              <a:t/>
            </a:r>
            <a:br>
              <a:rPr lang="de-DE" b="1" dirty="0"/>
            </a:br>
            <a:endParaRPr lang="de-DE" b="1" dirty="0"/>
          </a:p>
        </p:txBody>
      </p:sp>
    </p:spTree>
    <p:extLst>
      <p:ext uri="{BB962C8B-B14F-4D97-AF65-F5344CB8AC3E}">
        <p14:creationId xmlns:p14="http://schemas.microsoft.com/office/powerpoint/2010/main" val="2605750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6650" y="771550"/>
            <a:ext cx="8015753"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b="1" dirty="0" smtClean="0"/>
              <a:t>Erst ziehen die Mieter aus, dann flieht eine 7köpfige Familie nach 8 J. Schallfolter</a:t>
            </a:r>
            <a:endParaRPr lang="de-DE" b="1" dirty="0"/>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t="22066" b="22878"/>
          <a:stretch/>
        </p:blipFill>
        <p:spPr>
          <a:xfrm>
            <a:off x="332116" y="1294545"/>
            <a:ext cx="7840287" cy="3237421"/>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332872" y="4578682"/>
            <a:ext cx="1475853" cy="369332"/>
          </a:xfrm>
          <a:prstGeom prst="rect">
            <a:avLst/>
          </a:prstGeom>
          <a:noFill/>
        </p:spPr>
        <p:txBody>
          <a:bodyPr wrap="none" rtlCol="0">
            <a:spAutoFit/>
          </a:bodyPr>
          <a:lstStyle/>
          <a:p>
            <a:r>
              <a:rPr lang="de-DE" dirty="0" smtClean="0">
                <a:hlinkClick r:id="rId3"/>
              </a:rPr>
              <a:t>Text Tafel 16</a:t>
            </a:r>
            <a:endParaRPr lang="de-DE" dirty="0"/>
          </a:p>
        </p:txBody>
      </p:sp>
    </p:spTree>
    <p:extLst>
      <p:ext uri="{BB962C8B-B14F-4D97-AF65-F5344CB8AC3E}">
        <p14:creationId xmlns:p14="http://schemas.microsoft.com/office/powerpoint/2010/main" val="100400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31" y="627534"/>
            <a:ext cx="5311069" cy="400110"/>
          </a:xfrm>
          <a:prstGeom prst="rect">
            <a:avLst/>
          </a:prstGeom>
          <a:noFill/>
        </p:spPr>
        <p:txBody>
          <a:bodyPr wrap="none" rtlCol="0">
            <a:spAutoFit/>
          </a:bodyPr>
          <a:lstStyle/>
          <a:p>
            <a:r>
              <a:rPr lang="de-DE" sz="2000" b="1" dirty="0" smtClean="0"/>
              <a:t>Staatszynismus: „Sie können ja klagen!“</a:t>
            </a:r>
            <a:endParaRPr lang="de-DE" sz="2000" dirty="0"/>
          </a:p>
        </p:txBody>
      </p:sp>
      <p:sp>
        <p:nvSpPr>
          <p:cNvPr id="3" name="Shape 91"/>
          <p:cNvSpPr txBox="1">
            <a:spLocks/>
          </p:cNvSpPr>
          <p:nvPr/>
        </p:nvSpPr>
        <p:spPr>
          <a:xfrm>
            <a:off x="465670" y="1314511"/>
            <a:ext cx="8221133" cy="2985433"/>
          </a:xfrm>
          <a:prstGeom prst="rect">
            <a:avLst/>
          </a:prstGeom>
        </p:spPr>
        <p:txBody>
          <a:bodyPr lIns="0" tIns="0" rIns="0" bIns="0">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endParaRPr lang="de-DE" sz="1800" dirty="0">
              <a:solidFill>
                <a:srgbClr val="FFFFFF"/>
              </a:solidFill>
              <a:effectLst>
                <a:outerShdw blurRad="37338" dist="37338" dir="2700000" rotWithShape="0">
                  <a:srgbClr val="000000"/>
                </a:outerShdw>
              </a:effectLst>
              <a:uFill>
                <a:solidFill>
                  <a:srgbClr val="FFFFFF"/>
                </a:solidFill>
              </a:uFill>
              <a:latin typeface="Calibri"/>
              <a:cs typeface="Calibri"/>
            </a:endParaRPr>
          </a:p>
        </p:txBody>
      </p:sp>
      <p:sp>
        <p:nvSpPr>
          <p:cNvPr id="4" name="Textfeld 3"/>
          <p:cNvSpPr txBox="1"/>
          <p:nvPr/>
        </p:nvSpPr>
        <p:spPr>
          <a:xfrm>
            <a:off x="465670" y="1030499"/>
            <a:ext cx="8498818" cy="3785652"/>
          </a:xfrm>
          <a:prstGeom prst="rect">
            <a:avLst/>
          </a:prstGeom>
          <a:noFill/>
        </p:spPr>
        <p:txBody>
          <a:bodyPr wrap="square" rtlCol="0">
            <a:spAutoFit/>
          </a:bodyPr>
          <a:lstStyle/>
          <a:p>
            <a:r>
              <a:rPr lang="de-DE" sz="1600" dirty="0" smtClean="0"/>
              <a:t/>
            </a:r>
            <a:br>
              <a:rPr lang="de-DE" sz="1600" dirty="0" smtClean="0"/>
            </a:br>
            <a:r>
              <a:rPr lang="de-DE" sz="1400" dirty="0" smtClean="0"/>
              <a:t>Jahrelang hat sich die Windkraftlobby aus Politik, Behörden und Betreibern darauf verlassen, dass WEA-Anwohner nicht klagen würden, weil Klagen teuer sind, Klägern die Argumente fehlen, es zu wenig versierte Anwälte gibt, die Gerichte der Windkraft-Ideologie folgen und der Druck vor Ort potenzielle Kläger abschrecken würde. - Das hat sich zum Glück geändert.</a:t>
            </a:r>
            <a:br>
              <a:rPr lang="de-DE" sz="1400" dirty="0" smtClean="0"/>
            </a:br>
            <a:r>
              <a:rPr lang="de-DE" sz="1400" dirty="0" smtClean="0"/>
              <a:t>Heute gibt es viele spezialisierte Anwälte und Klagemöglichkeiten nebst etliche Präzedenzurteile oberer, Bundes- und europäischer  Gerichte zu</a:t>
            </a:r>
            <a:br>
              <a:rPr lang="de-DE" sz="1400" dirty="0" smtClean="0"/>
            </a:br>
            <a:r>
              <a:rPr lang="de-DE" sz="1400" dirty="0" smtClean="0"/>
              <a:t/>
            </a:r>
            <a:br>
              <a:rPr lang="de-DE" sz="1400" dirty="0" smtClean="0"/>
            </a:br>
            <a:r>
              <a:rPr lang="de-DE" sz="1400" dirty="0" smtClean="0"/>
              <a:t>- Normenkontrollklagen zum Bundesimmissionsschutzgesetz, BImSchG, nehmen zu </a:t>
            </a:r>
            <a:br>
              <a:rPr lang="de-DE" sz="1400" dirty="0" smtClean="0"/>
            </a:br>
            <a:r>
              <a:rPr lang="de-DE" sz="1400" dirty="0" smtClean="0"/>
              <a:t>- Nachtabschaltungen und andere zeitliche Betriebseinschränkungen,  </a:t>
            </a:r>
            <a:br>
              <a:rPr lang="de-DE" sz="1400" dirty="0" smtClean="0"/>
            </a:br>
            <a:r>
              <a:rPr lang="de-DE" sz="1400" dirty="0" smtClean="0"/>
              <a:t>- Sicherheitszuschläge (z.B.3 dB-Aufschlag [= Verdoppelung der Lautstärke]  für E 82 von ENERCON)</a:t>
            </a:r>
            <a:br>
              <a:rPr lang="de-DE" sz="1400" dirty="0" smtClean="0"/>
            </a:br>
            <a:r>
              <a:rPr lang="de-DE" sz="1400" dirty="0" smtClean="0"/>
              <a:t>- Klagen auf Schadensausgleich bei Wertverlusten</a:t>
            </a:r>
            <a:br>
              <a:rPr lang="de-DE" sz="1400" dirty="0" smtClean="0"/>
            </a:br>
            <a:r>
              <a:rPr lang="de-DE" sz="1400" dirty="0" smtClean="0"/>
              <a:t>- Abfindungen anstelle von Verurteilungen der Betreiber</a:t>
            </a:r>
            <a:br>
              <a:rPr lang="de-DE" sz="1400" dirty="0" smtClean="0"/>
            </a:br>
            <a:r>
              <a:rPr lang="de-DE" sz="1400" dirty="0" smtClean="0"/>
              <a:t>- UVP-Klagen zum Artenschutz auch privater Anwohner</a:t>
            </a:r>
            <a:br>
              <a:rPr lang="de-DE" sz="1400" dirty="0" smtClean="0"/>
            </a:br>
            <a:r>
              <a:rPr lang="de-DE" sz="1400" dirty="0" smtClean="0"/>
              <a:t>- Verfassungsbeschwerde auf Einhaltung von Art. 2 Abs. 2 Grundgesetz</a:t>
            </a:r>
            <a:br>
              <a:rPr lang="de-DE" sz="1400" dirty="0" smtClean="0"/>
            </a:br>
            <a:r>
              <a:rPr lang="de-DE" sz="1400" dirty="0" smtClean="0"/>
              <a:t>- Bürgerinitiativen schließen sich zusammen, organisieren Messungen und Gutachten zum </a:t>
            </a:r>
            <a:br>
              <a:rPr lang="de-DE" sz="1400" dirty="0" smtClean="0"/>
            </a:br>
            <a:r>
              <a:rPr lang="de-DE" sz="1400" dirty="0" smtClean="0"/>
              <a:t>   Artenschutz und klagen.</a:t>
            </a:r>
          </a:p>
        </p:txBody>
      </p:sp>
    </p:spTree>
    <p:extLst>
      <p:ext uri="{BB962C8B-B14F-4D97-AF65-F5344CB8AC3E}">
        <p14:creationId xmlns:p14="http://schemas.microsoft.com/office/powerpoint/2010/main" val="2409452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611560" y="842963"/>
            <a:ext cx="7560890" cy="360045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DE" sz="1800" dirty="0" smtClean="0"/>
              <a:t>Familie Saum im  </a:t>
            </a:r>
            <a:r>
              <a:rPr lang="de-DE" sz="1800" dirty="0"/>
              <a:t>Schwarzwald, </a:t>
            </a:r>
            <a:r>
              <a:rPr lang="de-DE" sz="1800" dirty="0" smtClean="0"/>
              <a:t>leidet seit 2004  mit den 3 Kindern </a:t>
            </a:r>
            <a:r>
              <a:rPr lang="de-DE" sz="1800" dirty="0"/>
              <a:t>und d</a:t>
            </a:r>
            <a:r>
              <a:rPr lang="de-DE" sz="1800" dirty="0" smtClean="0"/>
              <a:t>en </a:t>
            </a:r>
            <a:r>
              <a:rPr lang="de-DE" sz="1800" dirty="0"/>
              <a:t>Tieren </a:t>
            </a:r>
            <a:r>
              <a:rPr lang="de-DE" sz="1800" dirty="0" smtClean="0"/>
              <a:t>heftig unter Infraschall – in SPIEGEL-TV erschien ein Bericht, zur Problematik inkl. der Nachweismessungen vor Ort und vom Auszug der Familie in ein benachbartes, WEA-freies Dorf.  Konrad Saum:</a:t>
            </a:r>
            <a:endParaRPr lang="de-DE" sz="1800" dirty="0"/>
          </a:p>
          <a:p>
            <a:pPr>
              <a:buNone/>
            </a:pPr>
            <a:endParaRPr lang="de-DE" sz="2000" dirty="0"/>
          </a:p>
          <a:p>
            <a:pPr>
              <a:buNone/>
            </a:pPr>
            <a:r>
              <a:rPr lang="de-DE" sz="2000" b="1" i="1" dirty="0"/>
              <a:t>„Man sollte sich immer wehren, denn JEDER hat ein Recht auf Unversehrtheit. Und es ist unbestreitbar, dass WEA gesundheitsschädlich sind!!!! Man muss sich gegen diese Ideologie wehren, auch um anderen Betroffenen zu helfen und um die nächsten Generationen zu schützen.“</a:t>
            </a:r>
          </a:p>
          <a:p>
            <a:pPr algn="just" eaLnBrk="1" hangingPunct="1">
              <a:spcBef>
                <a:spcPct val="0"/>
              </a:spcBef>
              <a:buFontTx/>
              <a:buNone/>
            </a:pPr>
            <a:endParaRPr lang="fr-FR" altLang="de-DE" sz="2000" b="1" dirty="0">
              <a:solidFill>
                <a:srgbClr val="34739F"/>
              </a:solidFill>
              <a:latin typeface="Verdana"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854917"/>
            <a:ext cx="7920880" cy="418576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1400" b="1" dirty="0"/>
              <a:t>Schädigung der Gesundheit durch ILFN und Körperschall </a:t>
            </a:r>
            <a:r>
              <a:rPr lang="de-DE" sz="1400" b="1" dirty="0" smtClean="0"/>
              <a:t>ist der </a:t>
            </a:r>
            <a:r>
              <a:rPr lang="de-DE" sz="1400" b="1" dirty="0"/>
              <a:t>WK-Branche </a:t>
            </a:r>
            <a:r>
              <a:rPr lang="de-DE" sz="1400" b="1" dirty="0" smtClean="0"/>
              <a:t>seit Jahren bekannt</a:t>
            </a:r>
            <a:r>
              <a:rPr lang="de-DE" sz="1400" b="1" dirty="0"/>
              <a:t>: </a:t>
            </a:r>
            <a:br>
              <a:rPr lang="de-DE" sz="1400" b="1" dirty="0"/>
            </a:br>
            <a:r>
              <a:rPr lang="de-DE" sz="1400" b="1" dirty="0" smtClean="0"/>
              <a:t>1969 </a:t>
            </a:r>
            <a:r>
              <a:rPr lang="de-DE" sz="1400" b="1" dirty="0"/>
              <a:t>- 1987</a:t>
            </a:r>
            <a:r>
              <a:rPr lang="de-DE" sz="1400" dirty="0"/>
              <a:t>: NASA Studien, USA, an WEA weltweit veröffentlicht</a:t>
            </a:r>
          </a:p>
          <a:p>
            <a:r>
              <a:rPr lang="de-DE" sz="1400" b="1" dirty="0"/>
              <a:t>1980 - heute</a:t>
            </a:r>
            <a:r>
              <a:rPr lang="de-DE" sz="1400" dirty="0"/>
              <a:t>: langjährige Studien zu VAD werden regelmäßig auf der </a:t>
            </a:r>
            <a:r>
              <a:rPr lang="de-DE" sz="1400" dirty="0" err="1" smtClean="0"/>
              <a:t>Internoise</a:t>
            </a:r>
            <a:r>
              <a:rPr lang="de-DE" sz="1400" dirty="0" smtClean="0"/>
              <a:t> vorgestellt / Berufsrente</a:t>
            </a:r>
            <a:r>
              <a:rPr lang="de-DE" sz="1400" dirty="0"/>
              <a:t/>
            </a:r>
            <a:br>
              <a:rPr lang="de-DE" sz="1400" dirty="0"/>
            </a:br>
            <a:r>
              <a:rPr lang="de-DE" sz="1400" b="1" dirty="0" smtClean="0"/>
              <a:t>2004</a:t>
            </a:r>
            <a:r>
              <a:rPr lang="de-DE" sz="1400" dirty="0"/>
              <a:t>: Internationale AUSWEA-Konferenz , Erik </a:t>
            </a:r>
            <a:r>
              <a:rPr lang="de-DE" sz="1400" dirty="0" err="1"/>
              <a:t>Sloth</a:t>
            </a:r>
            <a:r>
              <a:rPr lang="de-DE" sz="1400" dirty="0"/>
              <a:t> stellt </a:t>
            </a:r>
            <a:r>
              <a:rPr lang="de-DE" sz="1400" dirty="0" err="1" smtClean="0"/>
              <a:t>Vestas</a:t>
            </a:r>
            <a:r>
              <a:rPr lang="de-DE" sz="1400" dirty="0" smtClean="0"/>
              <a:t>-Studie </a:t>
            </a:r>
            <a:r>
              <a:rPr lang="de-DE" sz="1400" dirty="0"/>
              <a:t>vor, weist Gefahren von WEA-Schall nach und fordert Schadensabwehr</a:t>
            </a:r>
            <a:br>
              <a:rPr lang="de-DE" sz="1400" dirty="0"/>
            </a:br>
            <a:r>
              <a:rPr lang="de-DE" sz="1400" b="1" dirty="0" smtClean="0"/>
              <a:t>2004 </a:t>
            </a:r>
            <a:r>
              <a:rPr lang="de-DE" sz="1400" b="1" dirty="0"/>
              <a:t>– 2009</a:t>
            </a:r>
            <a:r>
              <a:rPr lang="de-DE" sz="1400" dirty="0"/>
              <a:t>:  WTS-Studie von Dr. </a:t>
            </a:r>
            <a:r>
              <a:rPr lang="de-DE" sz="1400" dirty="0" err="1"/>
              <a:t>Pierpont</a:t>
            </a:r>
            <a:r>
              <a:rPr lang="de-DE" sz="1400" dirty="0"/>
              <a:t>, USA, weist  Bewegungskrankheit </a:t>
            </a:r>
            <a:r>
              <a:rPr lang="de-DE" sz="1400" dirty="0" smtClean="0"/>
              <a:t>nach.</a:t>
            </a:r>
          </a:p>
          <a:p>
            <a:r>
              <a:rPr lang="de-DE" sz="1400" b="1" dirty="0" smtClean="0"/>
              <a:t>2004 – heute</a:t>
            </a:r>
            <a:r>
              <a:rPr lang="de-DE" sz="1400" dirty="0" smtClean="0"/>
              <a:t>: Messungen </a:t>
            </a:r>
            <a:r>
              <a:rPr lang="de-DE" sz="1400" dirty="0"/>
              <a:t>von unabhängigen Akustikern weisen weltweit mit spezialisierten Messgeräten hohe </a:t>
            </a:r>
            <a:r>
              <a:rPr lang="de-DE" sz="1400" dirty="0" err="1"/>
              <a:t>Infra</a:t>
            </a:r>
            <a:r>
              <a:rPr lang="de-DE" sz="1400" dirty="0"/>
              <a:t>- und Körperschallbelastungen nach, z.B. Steven Cooper, AUS</a:t>
            </a:r>
            <a:br>
              <a:rPr lang="de-DE" sz="1400" dirty="0"/>
            </a:br>
            <a:r>
              <a:rPr lang="de-DE" sz="1400" dirty="0"/>
              <a:t>- </a:t>
            </a:r>
            <a:r>
              <a:rPr lang="de-DE" sz="1400" b="1" dirty="0"/>
              <a:t>Psychologe und </a:t>
            </a:r>
            <a:r>
              <a:rPr lang="de-DE" sz="1400" b="1" dirty="0" smtClean="0"/>
              <a:t>BWE-Referent </a:t>
            </a:r>
            <a:r>
              <a:rPr lang="de-DE" sz="1400" b="1" dirty="0"/>
              <a:t>Dr. J. Pohl </a:t>
            </a:r>
            <a:r>
              <a:rPr lang="de-DE" sz="1400" dirty="0"/>
              <a:t>weist </a:t>
            </a:r>
            <a:r>
              <a:rPr lang="de-DE" sz="1400" dirty="0" smtClean="0"/>
              <a:t>bei </a:t>
            </a:r>
            <a:r>
              <a:rPr lang="de-DE" sz="1400" dirty="0"/>
              <a:t>20 – 45% </a:t>
            </a:r>
            <a:r>
              <a:rPr lang="de-DE" sz="1400" dirty="0" smtClean="0"/>
              <a:t> der Anwohner in </a:t>
            </a:r>
            <a:r>
              <a:rPr lang="de-DE" sz="1400" dirty="0" err="1"/>
              <a:t>Wilstedt</a:t>
            </a:r>
            <a:r>
              <a:rPr lang="de-DE" sz="1400" dirty="0"/>
              <a:t> und später in </a:t>
            </a:r>
            <a:r>
              <a:rPr lang="de-DE" sz="1400" dirty="0" err="1"/>
              <a:t>Anzetel-Wehlens</a:t>
            </a:r>
            <a:r>
              <a:rPr lang="de-DE" sz="1400" dirty="0"/>
              <a:t> (NDS)  im Hörschall- und im </a:t>
            </a:r>
            <a:r>
              <a:rPr lang="de-DE" sz="1400" dirty="0" smtClean="0"/>
              <a:t>Tieffrequenzbereich Krankheitssymptome nach</a:t>
            </a:r>
            <a:r>
              <a:rPr lang="de-DE" sz="1400" dirty="0"/>
              <a:t/>
            </a:r>
            <a:br>
              <a:rPr lang="de-DE" sz="1400" dirty="0"/>
            </a:br>
            <a:r>
              <a:rPr lang="de-DE" sz="1400" dirty="0"/>
              <a:t>- </a:t>
            </a:r>
            <a:r>
              <a:rPr lang="de-DE" sz="1400" b="1" dirty="0"/>
              <a:t>Enercon verliert  vorm BGH </a:t>
            </a:r>
            <a:r>
              <a:rPr lang="de-DE" sz="1400" dirty="0"/>
              <a:t>beim Versuch, das </a:t>
            </a:r>
            <a:r>
              <a:rPr lang="de-DE" sz="1400" dirty="0" err="1"/>
              <a:t>Impulshaltigkeitsurteil</a:t>
            </a:r>
            <a:r>
              <a:rPr lang="de-DE" sz="1400" dirty="0"/>
              <a:t> gegen die E 82 zu kippen und kassiert ein zweites zur </a:t>
            </a:r>
            <a:r>
              <a:rPr lang="de-DE" sz="1400" dirty="0" err="1"/>
              <a:t>Impulshaltigkeit</a:t>
            </a:r>
            <a:r>
              <a:rPr lang="de-DE" sz="1400" dirty="0"/>
              <a:t> der E </a:t>
            </a:r>
            <a:r>
              <a:rPr lang="de-DE" sz="1400" dirty="0" smtClean="0"/>
              <a:t>101. </a:t>
            </a:r>
          </a:p>
          <a:p>
            <a:r>
              <a:rPr lang="de-DE" sz="1400" dirty="0" smtClean="0"/>
              <a:t>- Aktuell schreibt Enercon eine Masterarbeit zum Thema Körperschall/Vibrationen  durch WEA aus.</a:t>
            </a:r>
            <a:r>
              <a:rPr lang="de-DE" sz="1400" dirty="0"/>
              <a:t/>
            </a:r>
            <a:br>
              <a:rPr lang="de-DE" sz="1400" dirty="0"/>
            </a:br>
            <a:r>
              <a:rPr lang="de-DE" sz="1400" dirty="0"/>
              <a:t>- </a:t>
            </a:r>
            <a:r>
              <a:rPr lang="de-DE" sz="1400" b="1" dirty="0"/>
              <a:t>2016</a:t>
            </a:r>
            <a:r>
              <a:rPr lang="de-DE" sz="1400" dirty="0"/>
              <a:t>: </a:t>
            </a:r>
            <a:r>
              <a:rPr lang="de-DE" sz="1400" b="1" dirty="0"/>
              <a:t>Irland</a:t>
            </a:r>
            <a:r>
              <a:rPr lang="de-DE" sz="1400" dirty="0"/>
              <a:t>, 7 Familien aus Cork, die ihre Häuser wegen Schallerkrankungen verlassen mussten siegen gegen Enercon. Verhandlung zu Schadenersatzzahlungen finden </a:t>
            </a:r>
            <a:r>
              <a:rPr lang="de-DE" sz="1400" dirty="0" smtClean="0"/>
              <a:t>ab </a:t>
            </a:r>
            <a:r>
              <a:rPr lang="de-DE" sz="1400" dirty="0"/>
              <a:t>25. April 2017 statt.</a:t>
            </a:r>
            <a:br>
              <a:rPr lang="de-DE" sz="1400" dirty="0"/>
            </a:br>
            <a:r>
              <a:rPr lang="de-DE" sz="1400" dirty="0"/>
              <a:t>- </a:t>
            </a:r>
            <a:r>
              <a:rPr lang="de-DE" sz="1400" b="1" dirty="0"/>
              <a:t>Diverse Urteile in UK, Portugal, USA, CA, AUS und in der BRD</a:t>
            </a:r>
            <a:r>
              <a:rPr lang="de-DE" sz="1400" dirty="0"/>
              <a:t> zu Entschädigungen, Abfindungen, zum Rückbau, zu Nachtabschaltungen und zur Berufsrente </a:t>
            </a:r>
            <a:br>
              <a:rPr lang="de-DE" sz="1400" dirty="0"/>
            </a:br>
            <a:r>
              <a:rPr lang="de-DE" sz="1400" dirty="0"/>
              <a:t>- </a:t>
            </a:r>
            <a:r>
              <a:rPr lang="de-DE" sz="1400" b="1" dirty="0"/>
              <a:t>Abrechnungsziffer T 75.2</a:t>
            </a:r>
            <a:r>
              <a:rPr lang="de-DE" sz="1400" dirty="0"/>
              <a:t> zur Diagnose  ‚Krank durch Vibrationen – </a:t>
            </a:r>
            <a:br>
              <a:rPr lang="de-DE" sz="1400" dirty="0"/>
            </a:br>
            <a:r>
              <a:rPr lang="de-DE" sz="1400" dirty="0"/>
              <a:t>Schwindel durch </a:t>
            </a:r>
            <a:r>
              <a:rPr lang="de-DE" sz="1400" dirty="0" err="1"/>
              <a:t>Infaschall</a:t>
            </a:r>
            <a:r>
              <a:rPr lang="de-DE" sz="1400" dirty="0"/>
              <a:t>‘          u.v.m.</a:t>
            </a:r>
          </a:p>
        </p:txBody>
      </p:sp>
      <p:sp>
        <p:nvSpPr>
          <p:cNvPr id="3" name="Rechteck 2"/>
          <p:cNvSpPr/>
          <p:nvPr/>
        </p:nvSpPr>
        <p:spPr>
          <a:xfrm>
            <a:off x="353284" y="483518"/>
            <a:ext cx="7344816" cy="338554"/>
          </a:xfrm>
          <a:prstGeom prst="rect">
            <a:avLst/>
          </a:prstGeom>
        </p:spPr>
        <p:txBody>
          <a:bodyPr wrap="square">
            <a:spAutoFit/>
          </a:bodyPr>
          <a:lstStyle/>
          <a:p>
            <a:r>
              <a:rPr lang="de-DE" sz="1600" b="1" dirty="0"/>
              <a:t>Windkraftlobby: Windkraftschall ist harmlos</a:t>
            </a:r>
            <a:r>
              <a:rPr lang="de-DE" sz="1600" b="1" dirty="0" smtClean="0"/>
              <a:t>! - Unwissenheit </a:t>
            </a:r>
            <a:r>
              <a:rPr lang="de-DE" sz="1600" b="1" dirty="0"/>
              <a:t>oder Lüge?</a:t>
            </a:r>
            <a:endParaRPr lang="de-DE"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1"/>
          <p:cNvSpPr>
            <a:spLocks noChangeArrowheads="1"/>
          </p:cNvSpPr>
          <p:nvPr/>
        </p:nvSpPr>
        <p:spPr bwMode="auto">
          <a:xfrm>
            <a:off x="0" y="0"/>
            <a:ext cx="9144000" cy="5143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de-DE" sz="1800" dirty="0">
              <a:latin typeface="Arial" charset="0"/>
            </a:endParaRPr>
          </a:p>
        </p:txBody>
      </p:sp>
      <p:sp>
        <p:nvSpPr>
          <p:cNvPr id="3" name="Rechteck 2"/>
          <p:cNvSpPr/>
          <p:nvPr/>
        </p:nvSpPr>
        <p:spPr>
          <a:xfrm>
            <a:off x="0" y="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wt flick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13" y="0"/>
            <a:ext cx="6813367" cy="5110042"/>
          </a:xfrm>
          <a:prstGeom prst="rect">
            <a:avLst/>
          </a:prstGeom>
        </p:spPr>
      </p:pic>
    </p:spTree>
    <p:extLst>
      <p:ext uri="{BB962C8B-B14F-4D97-AF65-F5344CB8AC3E}">
        <p14:creationId xmlns:p14="http://schemas.microsoft.com/office/powerpoint/2010/main" val="41361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395536" y="555526"/>
            <a:ext cx="8568952" cy="439248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de-DE" sz="1800" b="1" dirty="0"/>
              <a:t>Während</a:t>
            </a:r>
            <a:r>
              <a:rPr lang="de-DE" sz="1600" b="1" dirty="0"/>
              <a:t> in der BRD Bürgerrechte und Gemeindehoheiten ausgehebelt werden</a:t>
            </a:r>
            <a:r>
              <a:rPr lang="de-DE" sz="1600" b="1" dirty="0" smtClean="0"/>
              <a:t>:</a:t>
            </a:r>
            <a:endParaRPr lang="de-DE" sz="1600" dirty="0"/>
          </a:p>
          <a:p>
            <a:pPr>
              <a:buNone/>
            </a:pPr>
            <a:r>
              <a:rPr lang="de-DE" sz="2000" b="1" dirty="0"/>
              <a:t>Bürgerrechte im Ausland - Vorbildhaftes zum </a:t>
            </a:r>
            <a:r>
              <a:rPr lang="de-DE" sz="2000" b="1" dirty="0" smtClean="0"/>
              <a:t>Nachahmen seit 2007</a:t>
            </a:r>
            <a:endParaRPr lang="de-DE" sz="2000" b="1" dirty="0"/>
          </a:p>
          <a:p>
            <a:pPr>
              <a:lnSpc>
                <a:spcPts val="2400"/>
              </a:lnSpc>
              <a:buNone/>
            </a:pPr>
            <a:r>
              <a:rPr lang="de-DE" sz="1400" b="1" dirty="0" smtClean="0"/>
              <a:t>Portugal</a:t>
            </a:r>
            <a:r>
              <a:rPr lang="de-DE" sz="1400" dirty="0"/>
              <a:t>: Berufsrente, Entschädigung und Rückbau bei nachgewiesener Schädigung durch </a:t>
            </a:r>
            <a:r>
              <a:rPr lang="de-DE" sz="1400" dirty="0" smtClean="0"/>
              <a:t>VAD</a:t>
            </a:r>
            <a:r>
              <a:rPr lang="de-DE" sz="1400" dirty="0"/>
              <a:t/>
            </a:r>
            <a:br>
              <a:rPr lang="de-DE" sz="1400" dirty="0"/>
            </a:br>
            <a:r>
              <a:rPr lang="de-DE" sz="1400" b="1" dirty="0"/>
              <a:t>UK</a:t>
            </a:r>
            <a:r>
              <a:rPr lang="de-DE" sz="1400" dirty="0"/>
              <a:t>: Ehepaar Davis wird aus schallbelastetem Haus mit hoher Abfindung entschädigt</a:t>
            </a:r>
            <a:br>
              <a:rPr lang="de-DE" sz="1400" dirty="0"/>
            </a:br>
            <a:r>
              <a:rPr lang="de-DE" sz="1400" b="1" dirty="0"/>
              <a:t>USA:</a:t>
            </a:r>
            <a:r>
              <a:rPr lang="de-DE" sz="1400" dirty="0"/>
              <a:t> </a:t>
            </a:r>
            <a:r>
              <a:rPr lang="de-DE" sz="1400" dirty="0" smtClean="0"/>
              <a:t>Brown County: </a:t>
            </a:r>
            <a:r>
              <a:rPr lang="de-DE" sz="1400" dirty="0"/>
              <a:t>"WEA sind eine Gefährdung der menschlichen Gesundheit"</a:t>
            </a:r>
            <a:br>
              <a:rPr lang="de-DE" sz="1400" dirty="0"/>
            </a:br>
            <a:r>
              <a:rPr lang="de-DE" sz="1400" b="1" dirty="0" smtClean="0"/>
              <a:t>CAN:</a:t>
            </a:r>
            <a:r>
              <a:rPr lang="de-DE" sz="1400" dirty="0" smtClean="0"/>
              <a:t> </a:t>
            </a:r>
            <a:r>
              <a:rPr lang="de-DE" sz="1400" dirty="0" err="1"/>
              <a:t>Plympton</a:t>
            </a:r>
            <a:r>
              <a:rPr lang="de-DE" sz="1400" dirty="0"/>
              <a:t> Wyoming - Strafbefehle gegen Betreiber bei Schädigung von Nachbarn durch WEA </a:t>
            </a:r>
            <a:br>
              <a:rPr lang="de-DE" sz="1400" dirty="0"/>
            </a:br>
            <a:r>
              <a:rPr lang="de-DE" sz="1400" b="1" dirty="0"/>
              <a:t>USA</a:t>
            </a:r>
            <a:r>
              <a:rPr lang="de-DE" sz="1400" dirty="0"/>
              <a:t>: </a:t>
            </a:r>
            <a:r>
              <a:rPr lang="de-DE" sz="1400" dirty="0" err="1"/>
              <a:t>Falmouth</a:t>
            </a:r>
            <a:r>
              <a:rPr lang="de-DE" sz="1400" dirty="0"/>
              <a:t> - Stadtverordnete stimmen für </a:t>
            </a:r>
            <a:r>
              <a:rPr lang="de-DE" sz="1400" dirty="0" err="1"/>
              <a:t>Stillegung</a:t>
            </a:r>
            <a:r>
              <a:rPr lang="de-DE" sz="1400" dirty="0"/>
              <a:t> von WEA wegen Schallbelastung der Anwohner</a:t>
            </a:r>
            <a:br>
              <a:rPr lang="de-DE" sz="1400" dirty="0"/>
            </a:br>
            <a:r>
              <a:rPr lang="de-DE" sz="1400" b="1" dirty="0"/>
              <a:t>PL</a:t>
            </a:r>
            <a:r>
              <a:rPr lang="de-DE" sz="1400" dirty="0"/>
              <a:t>: Polen verabschiedet 10xH zur Wohnbebauung und zu Naturschutzgebieten landesweit</a:t>
            </a:r>
            <a:br>
              <a:rPr lang="de-DE" sz="1400" dirty="0"/>
            </a:br>
            <a:r>
              <a:rPr lang="de-DE" sz="1400" b="1" dirty="0"/>
              <a:t>IRE</a:t>
            </a:r>
            <a:r>
              <a:rPr lang="de-DE" sz="1400" dirty="0"/>
              <a:t>: Millionenfacher Schadenersatz für 7 Familien - Urteil mit Strafcharakter gegen ENERCON in Cork </a:t>
            </a:r>
            <a:br>
              <a:rPr lang="de-DE" sz="1400" dirty="0"/>
            </a:br>
            <a:r>
              <a:rPr lang="de-DE" sz="1400" b="1" dirty="0"/>
              <a:t>DK</a:t>
            </a:r>
            <a:r>
              <a:rPr lang="de-DE" sz="1400" dirty="0"/>
              <a:t>: Etliche Gemeinden (</a:t>
            </a:r>
            <a:r>
              <a:rPr lang="de-DE" sz="1400" dirty="0" err="1"/>
              <a:t>Vejen</a:t>
            </a:r>
            <a:r>
              <a:rPr lang="de-DE" sz="1400" dirty="0"/>
              <a:t>, </a:t>
            </a:r>
            <a:r>
              <a:rPr lang="de-DE" sz="1400" dirty="0" err="1"/>
              <a:t>Tonder</a:t>
            </a:r>
            <a:r>
              <a:rPr lang="de-DE" sz="1400" dirty="0"/>
              <a:t>, </a:t>
            </a:r>
            <a:r>
              <a:rPr lang="de-DE" sz="1400" dirty="0" err="1"/>
              <a:t>Esbjerg</a:t>
            </a:r>
            <a:r>
              <a:rPr lang="de-DE" sz="1400" dirty="0"/>
              <a:t>) lehnen im Anwohnerinteresse WEA auf ihren Flächen ab</a:t>
            </a:r>
            <a:br>
              <a:rPr lang="de-DE" sz="1400" dirty="0"/>
            </a:br>
            <a:r>
              <a:rPr lang="de-DE" sz="1400" b="1" dirty="0"/>
              <a:t>DK</a:t>
            </a:r>
            <a:r>
              <a:rPr lang="de-DE" sz="1400" dirty="0"/>
              <a:t>: Gespanntes Warten auf die Ergebnisse der Registerstudie </a:t>
            </a:r>
            <a:r>
              <a:rPr lang="de-DE" sz="1400" dirty="0" smtClean="0"/>
              <a:t>der Gesellschaft zur Krebsbekämpfung zu </a:t>
            </a:r>
            <a:r>
              <a:rPr lang="de-DE" sz="1400" dirty="0"/>
              <a:t>Schallerkrankungen</a:t>
            </a:r>
          </a:p>
          <a:p>
            <a:pPr>
              <a:buNone/>
            </a:pPr>
            <a:r>
              <a:rPr lang="de-DE" sz="1400" b="1" dirty="0" smtClean="0"/>
              <a:t>Und in </a:t>
            </a:r>
            <a:r>
              <a:rPr lang="de-DE" sz="1400" b="1" smtClean="0"/>
              <a:t>Deutschland?</a:t>
            </a:r>
            <a:br>
              <a:rPr lang="de-DE" sz="1400" b="1" smtClean="0"/>
            </a:br>
            <a:r>
              <a:rPr lang="de-DE" sz="1400" smtClean="0"/>
              <a:t>CDU </a:t>
            </a:r>
            <a:r>
              <a:rPr lang="de-DE" sz="1400" dirty="0"/>
              <a:t>Büchen, </a:t>
            </a:r>
            <a:r>
              <a:rPr lang="de-DE" sz="1400" dirty="0" err="1"/>
              <a:t>Hzgt.Lauenburg</a:t>
            </a:r>
            <a:r>
              <a:rPr lang="de-DE" sz="1400" dirty="0"/>
              <a:t>, SH </a:t>
            </a:r>
            <a:r>
              <a:rPr lang="de-DE" sz="1400" dirty="0" smtClean="0"/>
              <a:t>"</a:t>
            </a:r>
            <a:r>
              <a:rPr lang="de-DE" sz="1400" dirty="0"/>
              <a:t>Gesundheitliche Schutzbereiche unserer Bürger sind nicht verhandelbar"</a:t>
            </a:r>
          </a:p>
          <a:p>
            <a:pPr algn="just" eaLnBrk="1" hangingPunct="1">
              <a:spcBef>
                <a:spcPct val="0"/>
              </a:spcBef>
              <a:buFontTx/>
              <a:buNone/>
            </a:pPr>
            <a:endParaRPr lang="fr-FR" altLang="de-DE" sz="1600" b="1" dirty="0">
              <a:latin typeface="Verdan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imatlos_low_h26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1"/>
          </a:xfrm>
          <a:prstGeom prst="rect">
            <a:avLst/>
          </a:prstGeom>
        </p:spPr>
      </p:pic>
      <p:sp>
        <p:nvSpPr>
          <p:cNvPr id="3" name="Textfeld 2"/>
          <p:cNvSpPr txBox="1"/>
          <p:nvPr/>
        </p:nvSpPr>
        <p:spPr>
          <a:xfrm>
            <a:off x="179512" y="4125516"/>
            <a:ext cx="2279598" cy="369332"/>
          </a:xfrm>
          <a:prstGeom prst="rect">
            <a:avLst/>
          </a:prstGeom>
          <a:noFill/>
        </p:spPr>
        <p:txBody>
          <a:bodyPr wrap="none" rtlCol="0">
            <a:spAutoFit/>
          </a:bodyPr>
          <a:lstStyle/>
          <a:p>
            <a:r>
              <a:rPr lang="de-DE" dirty="0" smtClean="0">
                <a:hlinkClick r:id="rId5"/>
              </a:rPr>
              <a:t>Text Tafel 21 (Video)</a:t>
            </a:r>
            <a:endParaRPr lang="de-DE" dirty="0"/>
          </a:p>
        </p:txBody>
      </p:sp>
    </p:spTree>
    <p:extLst>
      <p:ext uri="{BB962C8B-B14F-4D97-AF65-F5344CB8AC3E}">
        <p14:creationId xmlns:p14="http://schemas.microsoft.com/office/powerpoint/2010/main" val="8539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s Land Is Your Lan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7648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843558"/>
            <a:ext cx="3717684" cy="400110"/>
          </a:xfrm>
          <a:prstGeom prst="rect">
            <a:avLst/>
          </a:prstGeom>
          <a:noFill/>
        </p:spPr>
        <p:txBody>
          <a:bodyPr wrap="none" rtlCol="0">
            <a:spAutoFit/>
          </a:bodyPr>
          <a:lstStyle/>
          <a:p>
            <a:r>
              <a:rPr lang="de-DE" sz="2000" b="1" dirty="0"/>
              <a:t>Schnurren oder Schallfolter?</a:t>
            </a:r>
            <a:endParaRPr lang="de-DE" sz="2000" dirty="0"/>
          </a:p>
        </p:txBody>
      </p:sp>
      <p:sp>
        <p:nvSpPr>
          <p:cNvPr id="5" name="Textfeld 4"/>
          <p:cNvSpPr txBox="1"/>
          <p:nvPr/>
        </p:nvSpPr>
        <p:spPr>
          <a:xfrm>
            <a:off x="322021" y="3363840"/>
            <a:ext cx="7274319" cy="1200329"/>
          </a:xfrm>
          <a:prstGeom prst="rect">
            <a:avLst/>
          </a:prstGeom>
          <a:noFill/>
        </p:spPr>
        <p:txBody>
          <a:bodyPr wrap="square" rtlCol="0">
            <a:spAutoFit/>
          </a:bodyPr>
          <a:lstStyle/>
          <a:p>
            <a:r>
              <a:rPr lang="de-DE" dirty="0"/>
              <a:t>2010 schrieb uns zur ersten bundesweiten Demonstration gegen WKA in Berlin eine Familie aus Ostfriesland, die gezwungen war, neben den damals größten WEA der </a:t>
            </a:r>
            <a:r>
              <a:rPr lang="de-DE" dirty="0" smtClean="0"/>
              <a:t>Welt zu leben, </a:t>
            </a:r>
            <a:r>
              <a:rPr lang="de-DE" dirty="0"/>
              <a:t>den Enercon E 126</a:t>
            </a:r>
            <a:r>
              <a:rPr lang="de-DE" dirty="0" smtClean="0"/>
              <a:t>, 210 </a:t>
            </a:r>
            <a:r>
              <a:rPr lang="de-DE" dirty="0"/>
              <a:t>m </a:t>
            </a:r>
            <a:r>
              <a:rPr lang="de-DE" dirty="0" smtClean="0"/>
              <a:t>hoch:  </a:t>
            </a:r>
            <a:r>
              <a:rPr lang="de-DE" dirty="0"/>
              <a:t>„</a:t>
            </a:r>
            <a:r>
              <a:rPr lang="de-DE" b="1" dirty="0"/>
              <a:t>Aus der Hölle auf Erden</a:t>
            </a:r>
            <a:r>
              <a:rPr lang="de-DE" dirty="0"/>
              <a:t>“:</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856778"/>
            <a:ext cx="3028950" cy="21621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166644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30" y="620086"/>
            <a:ext cx="7632847" cy="4093428"/>
          </a:xfrm>
          <a:prstGeom prst="rect">
            <a:avLst/>
          </a:prstGeom>
          <a:noFill/>
        </p:spPr>
        <p:txBody>
          <a:bodyPr wrap="square" rtlCol="0">
            <a:spAutoFit/>
          </a:bodyPr>
          <a:lstStyle/>
          <a:p>
            <a:r>
              <a:rPr lang="de-DE" sz="1600" b="1" dirty="0"/>
              <a:t>Zitat zur Demo in Berlin (2010):</a:t>
            </a:r>
          </a:p>
          <a:p>
            <a:pPr lvl="1"/>
            <a:r>
              <a:rPr lang="de-DE" sz="1400" i="1" dirty="0"/>
              <a:t>„Mit der Errichtung der großen ENERCON 126 bei uns an der Nordseeküste, leiden wir, d.h. mehrere Familienmitglieder an  Symptomen wie Bluthochdruck, Schwindel, Kopfschmerzen und Schlafstörungen bzw. Schlafentzug, der bei zweien von uns extrem ist, da wir den Infraschall als Körperschall wahrnehmen können. (Vibrationen)</a:t>
            </a:r>
          </a:p>
          <a:p>
            <a:pPr lvl="1"/>
            <a:r>
              <a:rPr lang="de-DE" sz="1400" i="1" dirty="0"/>
              <a:t>Man hört verschieden laute Basstöne, 24 Stunden lang, die mit nichts zu dämmen sind. Außerdem schwingt der ganze Körper, als wenn man auf stürmischer See auf einem Schiff hin und her schwankt.</a:t>
            </a:r>
            <a:r>
              <a:rPr lang="de-DE" sz="1400" dirty="0"/>
              <a:t>“</a:t>
            </a:r>
          </a:p>
          <a:p>
            <a:pPr lvl="1"/>
            <a:endParaRPr lang="de-DE" sz="1400" dirty="0"/>
          </a:p>
          <a:p>
            <a:r>
              <a:rPr lang="de-DE" sz="1400" dirty="0"/>
              <a:t>Das ist Schallfolter durch </a:t>
            </a:r>
            <a:r>
              <a:rPr lang="de-DE" sz="1400" dirty="0" err="1"/>
              <a:t>Infra</a:t>
            </a:r>
            <a:r>
              <a:rPr lang="de-DE" sz="1400" dirty="0"/>
              <a:t>- und Körperschall  in Deutschland </a:t>
            </a:r>
            <a:endParaRPr lang="de-DE" sz="1400" dirty="0" smtClean="0"/>
          </a:p>
          <a:p>
            <a:endParaRPr lang="de-DE" sz="1400" b="1" dirty="0"/>
          </a:p>
          <a:p>
            <a:r>
              <a:rPr lang="de-DE" sz="1600" b="1" dirty="0" smtClean="0"/>
              <a:t>Infraschall </a:t>
            </a:r>
            <a:r>
              <a:rPr lang="de-DE" sz="1600" b="1" dirty="0"/>
              <a:t>von WKA - Genauso ungefährlich wie Ihr Kühlschrank und Wellenrauschen?</a:t>
            </a:r>
          </a:p>
          <a:p>
            <a:r>
              <a:rPr lang="de-DE" sz="1600" b="1" dirty="0"/>
              <a:t> </a:t>
            </a:r>
          </a:p>
          <a:p>
            <a:r>
              <a:rPr lang="de-DE" sz="1400" dirty="0"/>
              <a:t>Dr. Alec Salt: </a:t>
            </a:r>
            <a:r>
              <a:rPr lang="de-DE" sz="1400" i="1" dirty="0"/>
              <a:t>"Großbritanniens Ministerium für Verteidigung hat Windkraftanlagen im Umkreis von 50 km um seismologische  Messstationen verboten. </a:t>
            </a:r>
            <a:br>
              <a:rPr lang="de-DE" sz="1400" i="1" dirty="0"/>
            </a:br>
            <a:r>
              <a:rPr lang="de-DE" sz="1400" i="1" dirty="0"/>
              <a:t>Verbote des Ministeriums, in dieser Region Kühlschränke zu betreiben, sind uns hingegen nicht bekannt</a:t>
            </a:r>
            <a:r>
              <a:rPr lang="de-DE" sz="1400" i="1" dirty="0" smtClean="0"/>
              <a:t>."</a:t>
            </a:r>
            <a:endParaRPr lang="de-DE" dirty="0"/>
          </a:p>
        </p:txBody>
      </p:sp>
    </p:spTree>
    <p:extLst>
      <p:ext uri="{BB962C8B-B14F-4D97-AF65-F5344CB8AC3E}">
        <p14:creationId xmlns:p14="http://schemas.microsoft.com/office/powerpoint/2010/main" val="1327037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696443"/>
            <a:ext cx="5942652" cy="615553"/>
          </a:xfrm>
          <a:prstGeom prst="rect">
            <a:avLst/>
          </a:prstGeom>
          <a:noFill/>
        </p:spPr>
        <p:txBody>
          <a:bodyPr wrap="none" rtlCol="0">
            <a:spAutoFit/>
          </a:bodyPr>
          <a:lstStyle/>
          <a:p>
            <a:r>
              <a:rPr lang="de-DE" b="1" dirty="0" smtClean="0"/>
              <a:t>Hörschall – Infraschall – Ultraschall – Körperschall   </a:t>
            </a:r>
          </a:p>
          <a:p>
            <a:r>
              <a:rPr lang="de-DE" sz="1600" dirty="0" smtClean="0"/>
              <a:t>Begriffserklärung</a:t>
            </a:r>
            <a:endParaRPr lang="de-DE" sz="1600" dirty="0"/>
          </a:p>
        </p:txBody>
      </p:sp>
      <p:sp>
        <p:nvSpPr>
          <p:cNvPr id="3" name="Rechteck 2"/>
          <p:cNvSpPr/>
          <p:nvPr/>
        </p:nvSpPr>
        <p:spPr>
          <a:xfrm>
            <a:off x="1033850" y="3077461"/>
            <a:ext cx="7920880" cy="584775"/>
          </a:xfrm>
          <a:prstGeom prst="rect">
            <a:avLst/>
          </a:prstGeom>
          <a:solidFill>
            <a:schemeClr val="accent5">
              <a:lumMod val="40000"/>
              <a:lumOff val="60000"/>
            </a:schemeClr>
          </a:solidFill>
        </p:spPr>
        <p:txBody>
          <a:bodyPr wrap="square">
            <a:spAutoFit/>
          </a:bodyPr>
          <a:lstStyle/>
          <a:p>
            <a:r>
              <a:rPr lang="de-DE" sz="1600" dirty="0"/>
              <a:t>Als </a:t>
            </a:r>
            <a:r>
              <a:rPr lang="de-DE" sz="1600" b="1" dirty="0"/>
              <a:t>Körperschall</a:t>
            </a:r>
            <a:r>
              <a:rPr lang="de-DE" sz="1600" dirty="0"/>
              <a:t> - </a:t>
            </a:r>
            <a:r>
              <a:rPr lang="de-DE" sz="1600" b="1" dirty="0"/>
              <a:t>oder Festkörperschall</a:t>
            </a:r>
            <a:r>
              <a:rPr lang="de-DE" sz="1600" dirty="0"/>
              <a:t> - bezeichnet man Schallwellen, die über ein festes Medium wie Erdboden, </a:t>
            </a:r>
            <a:r>
              <a:rPr lang="de-DE" sz="1600" dirty="0" smtClean="0"/>
              <a:t>Fels, Wasser </a:t>
            </a:r>
            <a:r>
              <a:rPr lang="de-DE" sz="1600" dirty="0"/>
              <a:t>oder Wände übertragen werden.</a:t>
            </a:r>
          </a:p>
        </p:txBody>
      </p:sp>
      <p:sp>
        <p:nvSpPr>
          <p:cNvPr id="5" name="Rechteck 4"/>
          <p:cNvSpPr/>
          <p:nvPr/>
        </p:nvSpPr>
        <p:spPr>
          <a:xfrm>
            <a:off x="1048214" y="1311996"/>
            <a:ext cx="7920880" cy="584775"/>
          </a:xfrm>
          <a:prstGeom prst="rect">
            <a:avLst/>
          </a:prstGeom>
          <a:solidFill>
            <a:schemeClr val="accent5">
              <a:lumMod val="40000"/>
              <a:lumOff val="60000"/>
            </a:schemeClr>
          </a:solidFill>
        </p:spPr>
        <p:txBody>
          <a:bodyPr wrap="square">
            <a:spAutoFit/>
          </a:bodyPr>
          <a:lstStyle/>
          <a:p>
            <a:r>
              <a:rPr lang="de-DE" sz="1600" b="1" dirty="0" smtClean="0"/>
              <a:t>Ultraschall</a:t>
            </a:r>
            <a:r>
              <a:rPr lang="de-DE" sz="1600" dirty="0" smtClean="0"/>
              <a:t>, oberhalb des Hörbereichs, ist im allgemeinen für den Menschen unschädlich. In der Medizin findet er u. a. bei der Sonographie Anwendung.</a:t>
            </a:r>
            <a:endParaRPr lang="de-DE" sz="1600" dirty="0"/>
          </a:p>
        </p:txBody>
      </p:sp>
      <p:sp>
        <p:nvSpPr>
          <p:cNvPr id="7" name="Rechteck 6"/>
          <p:cNvSpPr/>
          <p:nvPr/>
        </p:nvSpPr>
        <p:spPr>
          <a:xfrm>
            <a:off x="1050665" y="3768878"/>
            <a:ext cx="7920880" cy="584775"/>
          </a:xfrm>
          <a:prstGeom prst="rect">
            <a:avLst/>
          </a:prstGeom>
          <a:solidFill>
            <a:schemeClr val="accent5">
              <a:lumMod val="40000"/>
              <a:lumOff val="60000"/>
            </a:schemeClr>
          </a:solidFill>
        </p:spPr>
        <p:txBody>
          <a:bodyPr wrap="square">
            <a:spAutoFit/>
          </a:bodyPr>
          <a:lstStyle/>
          <a:p>
            <a:r>
              <a:rPr lang="de-DE" sz="1600" b="1" dirty="0" smtClean="0"/>
              <a:t>Infraschal</a:t>
            </a:r>
            <a:r>
              <a:rPr lang="de-DE" sz="1600" dirty="0" smtClean="0"/>
              <a:t>l sind sehr niedrige Frequenzen, unter 16 Hz, die wir nicht hören können, die jedoch auf uns einwirken. Sowohl über den Körper, als auch über das Ohr.</a:t>
            </a:r>
            <a:endParaRPr lang="de-DE" sz="1600" dirty="0"/>
          </a:p>
        </p:txBody>
      </p:sp>
      <p:graphicFrame>
        <p:nvGraphicFramePr>
          <p:cNvPr id="12" name="Diagramm 11"/>
          <p:cNvGraphicFramePr/>
          <p:nvPr>
            <p:extLst>
              <p:ext uri="{D42A27DB-BD31-4B8C-83A1-F6EECF244321}">
                <p14:modId xmlns:p14="http://schemas.microsoft.com/office/powerpoint/2010/main" val="414571854"/>
              </p:ext>
            </p:extLst>
          </p:nvPr>
        </p:nvGraphicFramePr>
        <p:xfrm>
          <a:off x="215515" y="2317981"/>
          <a:ext cx="504056" cy="516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hteck 9"/>
          <p:cNvSpPr/>
          <p:nvPr/>
        </p:nvSpPr>
        <p:spPr>
          <a:xfrm>
            <a:off x="1033850" y="2107864"/>
            <a:ext cx="7920880" cy="830997"/>
          </a:xfrm>
          <a:prstGeom prst="rect">
            <a:avLst/>
          </a:prstGeom>
          <a:solidFill>
            <a:schemeClr val="accent5">
              <a:lumMod val="40000"/>
              <a:lumOff val="60000"/>
            </a:schemeClr>
          </a:solidFill>
        </p:spPr>
        <p:txBody>
          <a:bodyPr wrap="square">
            <a:spAutoFit/>
          </a:bodyPr>
          <a:lstStyle/>
          <a:p>
            <a:r>
              <a:rPr lang="de-DE" sz="1600" dirty="0" smtClean="0"/>
              <a:t>Der </a:t>
            </a:r>
            <a:r>
              <a:rPr lang="de-DE" sz="1600" b="1" dirty="0" smtClean="0"/>
              <a:t>Hörschall</a:t>
            </a:r>
            <a:r>
              <a:rPr lang="de-DE" sz="1600" dirty="0" smtClean="0"/>
              <a:t> umfasst alles, was wir hören. Dies geschieht normaler Weise in einem Bereich von ca. 16 Hz bis 20.000 Hz. Der Hörbereich ist individuell sehr unterschiedlich und hängt stark vom Alter der Person ab.</a:t>
            </a:r>
            <a:endParaRPr lang="de-DE" sz="1600" dirty="0"/>
          </a:p>
        </p:txBody>
      </p:sp>
      <p:graphicFrame>
        <p:nvGraphicFramePr>
          <p:cNvPr id="13" name="Diagramm 12"/>
          <p:cNvGraphicFramePr/>
          <p:nvPr>
            <p:extLst>
              <p:ext uri="{D42A27DB-BD31-4B8C-83A1-F6EECF244321}">
                <p14:modId xmlns:p14="http://schemas.microsoft.com/office/powerpoint/2010/main" val="2658712971"/>
              </p:ext>
            </p:extLst>
          </p:nvPr>
        </p:nvGraphicFramePr>
        <p:xfrm>
          <a:off x="205242" y="1511470"/>
          <a:ext cx="504056" cy="516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m 13"/>
          <p:cNvGraphicFramePr/>
          <p:nvPr>
            <p:extLst>
              <p:ext uri="{D42A27DB-BD31-4B8C-83A1-F6EECF244321}">
                <p14:modId xmlns:p14="http://schemas.microsoft.com/office/powerpoint/2010/main" val="1642655883"/>
              </p:ext>
            </p:extLst>
          </p:nvPr>
        </p:nvGraphicFramePr>
        <p:xfrm>
          <a:off x="215516" y="3051510"/>
          <a:ext cx="504056" cy="51625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Diagramm 14"/>
          <p:cNvGraphicFramePr/>
          <p:nvPr>
            <p:extLst>
              <p:ext uri="{D42A27DB-BD31-4B8C-83A1-F6EECF244321}">
                <p14:modId xmlns:p14="http://schemas.microsoft.com/office/powerpoint/2010/main" val="1302301036"/>
              </p:ext>
            </p:extLst>
          </p:nvPr>
        </p:nvGraphicFramePr>
        <p:xfrm>
          <a:off x="215516" y="3761728"/>
          <a:ext cx="504056" cy="51625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4" name="Textfeld 3"/>
          <p:cNvSpPr txBox="1"/>
          <p:nvPr/>
        </p:nvSpPr>
        <p:spPr>
          <a:xfrm>
            <a:off x="467547" y="4515966"/>
            <a:ext cx="6696641" cy="338554"/>
          </a:xfrm>
          <a:prstGeom prst="rect">
            <a:avLst/>
          </a:prstGeom>
          <a:noFill/>
        </p:spPr>
        <p:txBody>
          <a:bodyPr wrap="none" rtlCol="0">
            <a:spAutoFit/>
          </a:bodyPr>
          <a:lstStyle/>
          <a:p>
            <a:r>
              <a:rPr lang="de-DE" sz="1600" dirty="0" smtClean="0"/>
              <a:t>Das folgende Video ist hervorragend als Einstig in das Thema geeignet.</a:t>
            </a:r>
            <a:endParaRPr lang="de-DE" sz="1600" dirty="0"/>
          </a:p>
        </p:txBody>
      </p:sp>
    </p:spTree>
    <p:extLst>
      <p:ext uri="{BB962C8B-B14F-4D97-AF65-F5344CB8AC3E}">
        <p14:creationId xmlns:p14="http://schemas.microsoft.com/office/powerpoint/2010/main" val="1435378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frasch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699543"/>
            <a:ext cx="6984776" cy="3928937"/>
          </a:xfrm>
          <a:prstGeom prst="rect">
            <a:avLst/>
          </a:prstGeom>
        </p:spPr>
      </p:pic>
    </p:spTree>
    <p:extLst>
      <p:ext uri="{BB962C8B-B14F-4D97-AF65-F5344CB8AC3E}">
        <p14:creationId xmlns:p14="http://schemas.microsoft.com/office/powerpoint/2010/main" val="804310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90566">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1"/>
          <p:cNvPicPr>
            <a:picLocks noChangeAspect="1"/>
          </p:cNvPicPr>
          <p:nvPr/>
        </p:nvPicPr>
        <p:blipFill rotWithShape="1">
          <a:blip r:embed="rId2">
            <a:extLst>
              <a:ext uri="{28A0092B-C50C-407E-A947-70E740481C1C}">
                <a14:useLocalDpi xmlns:a14="http://schemas.microsoft.com/office/drawing/2010/main" val="0"/>
              </a:ext>
            </a:extLst>
          </a:blip>
          <a:srcRect l="3156" r="2537"/>
          <a:stretch/>
        </p:blipFill>
        <p:spPr bwMode="auto">
          <a:xfrm>
            <a:off x="3504825" y="3744"/>
            <a:ext cx="4561727"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feld 2"/>
          <p:cNvSpPr txBox="1">
            <a:spLocks noChangeArrowheads="1"/>
          </p:cNvSpPr>
          <p:nvPr/>
        </p:nvSpPr>
        <p:spPr bwMode="auto">
          <a:xfrm>
            <a:off x="107954" y="689570"/>
            <a:ext cx="41745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de-DE" sz="1600" b="1" dirty="0" smtClean="0"/>
              <a:t>Empfehlungen </a:t>
            </a:r>
            <a:r>
              <a:rPr lang="de-DE" altLang="de-DE" sz="1600" b="1" dirty="0"/>
              <a:t>des Robert Koch-Instituts</a:t>
            </a:r>
          </a:p>
        </p:txBody>
      </p:sp>
      <p:sp>
        <p:nvSpPr>
          <p:cNvPr id="2" name="Ellipse 1"/>
          <p:cNvSpPr/>
          <p:nvPr/>
        </p:nvSpPr>
        <p:spPr>
          <a:xfrm>
            <a:off x="4757202" y="843558"/>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7020272" y="2239249"/>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6228184" y="3303350"/>
            <a:ext cx="1080120"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105283" y="1059582"/>
            <a:ext cx="4233986" cy="3539430"/>
          </a:xfrm>
          <a:prstGeom prst="rect">
            <a:avLst/>
          </a:prstGeom>
        </p:spPr>
        <p:txBody>
          <a:bodyPr wrap="square">
            <a:spAutoFit/>
          </a:bodyPr>
          <a:lstStyle/>
          <a:p>
            <a:pPr lvl="0"/>
            <a:r>
              <a:rPr lang="de-DE" sz="1400" dirty="0">
                <a:solidFill>
                  <a:prstClr val="black"/>
                </a:solidFill>
              </a:rPr>
              <a:t>Die Empfehlung des Robert Koch </a:t>
            </a:r>
            <a:r>
              <a:rPr lang="de-DE" sz="1400" dirty="0" smtClean="0">
                <a:solidFill>
                  <a:prstClr val="black"/>
                </a:solidFill>
              </a:rPr>
              <a:t>Institutes</a:t>
            </a:r>
            <a:br>
              <a:rPr lang="de-DE" sz="1400" dirty="0" smtClean="0">
                <a:solidFill>
                  <a:prstClr val="black"/>
                </a:solidFill>
              </a:rPr>
            </a:br>
            <a:r>
              <a:rPr lang="de-DE" sz="1400" dirty="0" smtClean="0">
                <a:solidFill>
                  <a:prstClr val="black"/>
                </a:solidFill>
              </a:rPr>
              <a:t>von </a:t>
            </a:r>
            <a:r>
              <a:rPr lang="de-DE" sz="1400" dirty="0">
                <a:solidFill>
                  <a:prstClr val="black"/>
                </a:solidFill>
              </a:rPr>
              <a:t>2007, veröffentlicht in der Broschüre:</a:t>
            </a:r>
          </a:p>
          <a:p>
            <a:pPr lvl="0"/>
            <a:r>
              <a:rPr lang="de-DE" sz="1400" dirty="0">
                <a:solidFill>
                  <a:prstClr val="black"/>
                </a:solidFill>
              </a:rPr>
              <a:t>„Schall – ein Thema für den umweltbezogenen Gesundheitsschutz in Deutschland?“</a:t>
            </a:r>
          </a:p>
          <a:p>
            <a:pPr lvl="0"/>
            <a:r>
              <a:rPr lang="de-DE" sz="1400" dirty="0">
                <a:solidFill>
                  <a:prstClr val="black"/>
                </a:solidFill>
              </a:rPr>
              <a:t>mit der Aufforderung an die Politik im Fazit, dass Forschung zu den Auswirkungen von Infraschall  dringend eingeleitet werden sollte, wird bis heute weitestgehend ignoriert.</a:t>
            </a:r>
          </a:p>
          <a:p>
            <a:pPr lvl="0"/>
            <a:endParaRPr lang="de-DE" sz="1400" dirty="0">
              <a:solidFill>
                <a:prstClr val="black"/>
              </a:solidFill>
            </a:endParaRPr>
          </a:p>
          <a:p>
            <a:pPr lvl="0"/>
            <a:r>
              <a:rPr lang="de-DE" sz="1400" dirty="0">
                <a:solidFill>
                  <a:prstClr val="black"/>
                </a:solidFill>
              </a:rPr>
              <a:t>Achten Sie bitte besonders auf die Frequenzen, welche unterhalb von 10 Hz liegen. Das ist die Grenze, bis zu der nach der noch immer gültigen DIN 45680 der Schall </a:t>
            </a:r>
            <a:r>
              <a:rPr lang="de-DE" sz="1400" dirty="0" smtClean="0">
                <a:solidFill>
                  <a:prstClr val="black"/>
                </a:solidFill>
              </a:rPr>
              <a:t>gemessen</a:t>
            </a:r>
          </a:p>
          <a:p>
            <a:pPr lvl="0"/>
            <a:r>
              <a:rPr lang="de-DE" sz="1400" dirty="0" smtClean="0">
                <a:solidFill>
                  <a:prstClr val="black"/>
                </a:solidFill>
              </a:rPr>
              <a:t>wird</a:t>
            </a:r>
            <a:r>
              <a:rPr lang="de-DE" sz="1400" dirty="0">
                <a:solidFill>
                  <a:prstClr val="black"/>
                </a:solidFill>
              </a:rPr>
              <a:t>. Alle darunter </a:t>
            </a:r>
            <a:r>
              <a:rPr lang="de-DE" sz="1400" dirty="0" smtClean="0">
                <a:solidFill>
                  <a:prstClr val="black"/>
                </a:solidFill>
              </a:rPr>
              <a:t>liegenden</a:t>
            </a:r>
          </a:p>
          <a:p>
            <a:pPr lvl="0"/>
            <a:r>
              <a:rPr lang="de-DE" sz="1400" dirty="0" smtClean="0">
                <a:solidFill>
                  <a:prstClr val="black"/>
                </a:solidFill>
              </a:rPr>
              <a:t>Frequenzen </a:t>
            </a:r>
            <a:r>
              <a:rPr lang="de-DE" sz="1400" dirty="0">
                <a:solidFill>
                  <a:prstClr val="black"/>
                </a:solidFill>
              </a:rPr>
              <a:t>werden bis </a:t>
            </a:r>
            <a:r>
              <a:rPr lang="de-DE" sz="1400" dirty="0" smtClean="0">
                <a:solidFill>
                  <a:prstClr val="black"/>
                </a:solidFill>
              </a:rPr>
              <a:t>heute</a:t>
            </a:r>
          </a:p>
          <a:p>
            <a:pPr lvl="0"/>
            <a:r>
              <a:rPr lang="de-DE" sz="1400" dirty="0" smtClean="0">
                <a:solidFill>
                  <a:prstClr val="black"/>
                </a:solidFill>
              </a:rPr>
              <a:t>nicht </a:t>
            </a:r>
            <a:r>
              <a:rPr lang="de-DE" sz="1400" dirty="0">
                <a:solidFill>
                  <a:prstClr val="black"/>
                </a:solidFill>
              </a:rPr>
              <a:t>erfasst!</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664546"/>
            <a:ext cx="7560840" cy="400110"/>
          </a:xfrm>
          <a:prstGeom prst="rect">
            <a:avLst/>
          </a:prstGeom>
          <a:noFill/>
        </p:spPr>
        <p:txBody>
          <a:bodyPr wrap="square" rtlCol="0">
            <a:spAutoFit/>
          </a:bodyPr>
          <a:lstStyle/>
          <a:p>
            <a:r>
              <a:rPr lang="de-DE" sz="2000" b="1" dirty="0"/>
              <a:t>Kurzfristige gesundheitliche </a:t>
            </a:r>
            <a:r>
              <a:rPr lang="de-DE" sz="2000" b="1" dirty="0" smtClean="0"/>
              <a:t>Reaktionen auf Infraschall</a:t>
            </a:r>
            <a:endParaRPr lang="de-DE" sz="2000" b="1" dirty="0"/>
          </a:p>
        </p:txBody>
      </p:sp>
      <p:sp>
        <p:nvSpPr>
          <p:cNvPr id="3" name="Textfeld 2"/>
          <p:cNvSpPr txBox="1"/>
          <p:nvPr/>
        </p:nvSpPr>
        <p:spPr>
          <a:xfrm>
            <a:off x="1331640" y="1419622"/>
            <a:ext cx="4176464" cy="2862322"/>
          </a:xfrm>
          <a:prstGeom prst="rect">
            <a:avLst/>
          </a:prstGeom>
          <a:noFill/>
        </p:spPr>
        <p:txBody>
          <a:bodyPr wrap="square" rtlCol="0">
            <a:spAutoFit/>
          </a:bodyPr>
          <a:lstStyle/>
          <a:p>
            <a:pPr marL="285750" indent="-285750">
              <a:buFont typeface="Arial" panose="020B0604020202020204" pitchFamily="34" charset="0"/>
              <a:buChar char="•"/>
            </a:pPr>
            <a:r>
              <a:rPr lang="de-DE" dirty="0" err="1" smtClean="0"/>
              <a:t>Ohrdruck</a:t>
            </a:r>
            <a:endParaRPr lang="de-DE" dirty="0" smtClean="0"/>
          </a:p>
          <a:p>
            <a:pPr marL="285750" indent="-285750">
              <a:buFont typeface="Arial" panose="020B0604020202020204" pitchFamily="34" charset="0"/>
              <a:buChar char="•"/>
            </a:pPr>
            <a:r>
              <a:rPr lang="de-DE" dirty="0" smtClean="0"/>
              <a:t>Tinnitus</a:t>
            </a:r>
            <a:endParaRPr lang="de-DE" dirty="0"/>
          </a:p>
          <a:p>
            <a:pPr marL="285750" indent="-285750">
              <a:buFont typeface="Arial" panose="020B0604020202020204" pitchFamily="34" charset="0"/>
              <a:buChar char="•"/>
            </a:pPr>
            <a:r>
              <a:rPr lang="de-DE" dirty="0"/>
              <a:t>Schwindel</a:t>
            </a:r>
          </a:p>
          <a:p>
            <a:pPr marL="285750" indent="-285750">
              <a:buFont typeface="Arial" panose="020B0604020202020204" pitchFamily="34" charset="0"/>
              <a:buChar char="•"/>
            </a:pPr>
            <a:r>
              <a:rPr lang="de-DE" dirty="0" smtClean="0"/>
              <a:t>Übelkeit</a:t>
            </a:r>
            <a:endParaRPr lang="de-DE" dirty="0"/>
          </a:p>
          <a:p>
            <a:pPr marL="285750" indent="-285750">
              <a:buFont typeface="Arial" panose="020B0604020202020204" pitchFamily="34" charset="0"/>
              <a:buChar char="•"/>
            </a:pPr>
            <a:r>
              <a:rPr lang="de-DE" dirty="0"/>
              <a:t>Schlafstörungen</a:t>
            </a:r>
          </a:p>
          <a:p>
            <a:pPr marL="285750" indent="-285750">
              <a:buFont typeface="Arial" panose="020B0604020202020204" pitchFamily="34" charset="0"/>
              <a:buChar char="•"/>
            </a:pPr>
            <a:r>
              <a:rPr lang="de-DE" dirty="0" smtClean="0"/>
              <a:t>Unsicherheits- </a:t>
            </a:r>
            <a:r>
              <a:rPr lang="de-DE" dirty="0"/>
              <a:t>und</a:t>
            </a:r>
          </a:p>
          <a:p>
            <a:pPr marL="285750" indent="-285750">
              <a:buFont typeface="Arial" panose="020B0604020202020204" pitchFamily="34" charset="0"/>
              <a:buChar char="•"/>
            </a:pPr>
            <a:r>
              <a:rPr lang="de-DE" dirty="0" smtClean="0"/>
              <a:t>Angstgefühle</a:t>
            </a:r>
            <a:endParaRPr lang="de-DE" dirty="0"/>
          </a:p>
          <a:p>
            <a:pPr marL="285750" indent="-285750">
              <a:buFont typeface="Arial" panose="020B0604020202020204" pitchFamily="34" charset="0"/>
              <a:buChar char="•"/>
            </a:pPr>
            <a:r>
              <a:rPr lang="de-DE" dirty="0" smtClean="0"/>
              <a:t>Erschöpfung</a:t>
            </a:r>
          </a:p>
          <a:p>
            <a:pPr marL="285750" indent="-285750">
              <a:buFont typeface="Arial" panose="020B0604020202020204" pitchFamily="34" charset="0"/>
              <a:buChar char="•"/>
            </a:pPr>
            <a:r>
              <a:rPr lang="de-DE" dirty="0" smtClean="0"/>
              <a:t>Morgenmüdigkeit</a:t>
            </a:r>
            <a:endParaRPr lang="de-DE" dirty="0"/>
          </a:p>
          <a:p>
            <a:pPr marL="285750" indent="-285750">
              <a:buFont typeface="Arial" panose="020B0604020202020204" pitchFamily="34" charset="0"/>
              <a:buChar char="•"/>
            </a:pPr>
            <a:r>
              <a:rPr lang="de-DE" dirty="0" smtClean="0"/>
              <a:t>Herabsetzung </a:t>
            </a:r>
            <a:r>
              <a:rPr lang="de-DE" dirty="0"/>
              <a:t>der </a:t>
            </a:r>
            <a:r>
              <a:rPr lang="de-DE" dirty="0" smtClean="0"/>
              <a:t>Atemfrequenz</a:t>
            </a:r>
          </a:p>
        </p:txBody>
      </p:sp>
    </p:spTree>
    <p:extLst>
      <p:ext uri="{BB962C8B-B14F-4D97-AF65-F5344CB8AC3E}">
        <p14:creationId xmlns:p14="http://schemas.microsoft.com/office/powerpoint/2010/main" val="3130859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7" y="627534"/>
            <a:ext cx="7128792"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de-DE" b="1" dirty="0" smtClean="0"/>
              <a:t>Erfahrungen einer 5köpfigen Familie in NF, S-H, betroffen von ca. 20 WEA</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608" y="1275606"/>
            <a:ext cx="4651600" cy="3488700"/>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179512" y="4579640"/>
            <a:ext cx="1347613" cy="369332"/>
          </a:xfrm>
          <a:prstGeom prst="rect">
            <a:avLst/>
          </a:prstGeom>
          <a:noFill/>
        </p:spPr>
        <p:txBody>
          <a:bodyPr wrap="none" rtlCol="0">
            <a:spAutoFit/>
          </a:bodyPr>
          <a:lstStyle/>
          <a:p>
            <a:r>
              <a:rPr lang="de-DE" dirty="0" smtClean="0">
                <a:hlinkClick r:id="rId3"/>
              </a:rPr>
              <a:t>Text Tafel 9</a:t>
            </a:r>
            <a:endParaRPr lang="de-DE" dirty="0"/>
          </a:p>
        </p:txBody>
      </p:sp>
    </p:spTree>
    <p:extLst>
      <p:ext uri="{BB962C8B-B14F-4D97-AF65-F5344CB8AC3E}">
        <p14:creationId xmlns:p14="http://schemas.microsoft.com/office/powerpoint/2010/main" val="492676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877</Words>
  <Application>Microsoft Office PowerPoint</Application>
  <PresentationFormat>Bildschirmpräsentation (16:9)</PresentationFormat>
  <Paragraphs>115</Paragraphs>
  <Slides>22</Slides>
  <Notes>0</Notes>
  <HiddenSlides>0</HiddenSlides>
  <MMClips>4</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2015-09-01T15:33:11Z</dcterms:created>
  <dcterms:modified xsi:type="dcterms:W3CDTF">2017-04-12T02:25:11Z</dcterms:modified>
</cp:coreProperties>
</file>